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67" r:id="rId3"/>
    <p:sldId id="257" r:id="rId4"/>
    <p:sldId id="258" r:id="rId5"/>
    <p:sldId id="262" r:id="rId6"/>
    <p:sldId id="259" r:id="rId7"/>
    <p:sldId id="261" r:id="rId8"/>
    <p:sldId id="286" r:id="rId9"/>
    <p:sldId id="287" r:id="rId10"/>
    <p:sldId id="288" r:id="rId11"/>
    <p:sldId id="285" r:id="rId12"/>
    <p:sldId id="329" r:id="rId13"/>
    <p:sldId id="292" r:id="rId14"/>
    <p:sldId id="276" r:id="rId15"/>
    <p:sldId id="277" r:id="rId16"/>
    <p:sldId id="270" r:id="rId17"/>
    <p:sldId id="271" r:id="rId18"/>
    <p:sldId id="272" r:id="rId19"/>
    <p:sldId id="289" r:id="rId20"/>
    <p:sldId id="290" r:id="rId21"/>
    <p:sldId id="293" r:id="rId22"/>
    <p:sldId id="294" r:id="rId23"/>
    <p:sldId id="295" r:id="rId24"/>
    <p:sldId id="296" r:id="rId25"/>
    <p:sldId id="297" r:id="rId26"/>
    <p:sldId id="298" r:id="rId27"/>
    <p:sldId id="300" r:id="rId28"/>
    <p:sldId id="301" r:id="rId29"/>
    <p:sldId id="302" r:id="rId30"/>
    <p:sldId id="303" r:id="rId31"/>
    <p:sldId id="305" r:id="rId32"/>
    <p:sldId id="304" r:id="rId33"/>
    <p:sldId id="308" r:id="rId34"/>
    <p:sldId id="309" r:id="rId35"/>
    <p:sldId id="310" r:id="rId36"/>
    <p:sldId id="311" r:id="rId37"/>
    <p:sldId id="312" r:id="rId38"/>
    <p:sldId id="316" r:id="rId39"/>
    <p:sldId id="319" r:id="rId40"/>
    <p:sldId id="317" r:id="rId41"/>
    <p:sldId id="318" r:id="rId42"/>
    <p:sldId id="313" r:id="rId43"/>
    <p:sldId id="328" r:id="rId44"/>
    <p:sldId id="315" r:id="rId45"/>
    <p:sldId id="320" r:id="rId46"/>
    <p:sldId id="321" r:id="rId47"/>
    <p:sldId id="323" r:id="rId48"/>
    <p:sldId id="324" r:id="rId49"/>
    <p:sldId id="325" r:id="rId50"/>
    <p:sldId id="327" r:id="rId51"/>
    <p:sldId id="330" r:id="rId52"/>
    <p:sldId id="332" r:id="rId53"/>
    <p:sldId id="333" r:id="rId54"/>
    <p:sldId id="335" r:id="rId55"/>
    <p:sldId id="336" r:id="rId56"/>
    <p:sldId id="345" r:id="rId57"/>
    <p:sldId id="342" r:id="rId58"/>
    <p:sldId id="346" r:id="rId59"/>
    <p:sldId id="347" r:id="rId60"/>
    <p:sldId id="348" r:id="rId61"/>
    <p:sldId id="349" r:id="rId62"/>
    <p:sldId id="350" r:id="rId63"/>
    <p:sldId id="351" r:id="rId64"/>
    <p:sldId id="353" r:id="rId65"/>
    <p:sldId id="352" r:id="rId66"/>
    <p:sldId id="266" r:id="rId6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1pPr>
    <a:lvl2pPr marL="0" marR="0" indent="2286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2pPr>
    <a:lvl3pPr marL="0" marR="0" indent="4572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3pPr>
    <a:lvl4pPr marL="0" marR="0" indent="6858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4pPr>
    <a:lvl5pPr marL="0" marR="0" indent="9144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5pPr>
    <a:lvl6pPr marL="0" marR="0" indent="11430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6pPr>
    <a:lvl7pPr marL="0" marR="0" indent="13716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7pPr>
    <a:lvl8pPr marL="0" marR="0" indent="16002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8pPr>
    <a:lvl9pPr marL="0" marR="0" indent="1828800" algn="l" defTabSz="5842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1">
            <a:hueOff val="-9935710"/>
            <a:satOff val="-80396"/>
            <a:lumOff val="-17077"/>
          </a:schemeClr>
        </a:solidFill>
        <a:effectLst/>
        <a:uFillTx/>
        <a:latin typeface="+mn-lt"/>
        <a:ea typeface="+mn-ea"/>
        <a:cs typeface="+mn-cs"/>
        <a:sym typeface="Verlag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69845746-D688-48C4-A1C5-E4BE505253EA}" styleName="">
    <a:tblBg/>
    <a:wholeTbl>
      <a:tcTxStyle b="off" i="off">
        <a:fontRef idx="minor">
          <a:schemeClr val="accent1">
            <a:hueOff val="-9935710"/>
            <a:satOff val="-80396"/>
            <a:lumOff val="-17077"/>
          </a:schemeClr>
        </a:fontRef>
        <a:schemeClr val="accent1">
          <a:hueOff val="-9935710"/>
          <a:satOff val="-80396"/>
          <a:lumOff val="-17077"/>
        </a:schemeClr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254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6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6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Archer-Bold"/>
          <a:ea typeface="Archer-Bold"/>
          <a:cs typeface="Archer-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6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6D6"/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firstCol>
    <a:lastRow>
      <a:tcTxStyle b="on" i="off">
        <a:font>
          <a:latin typeface="Archer-Bold"/>
          <a:ea typeface="Archer-Bold"/>
          <a:cs typeface="Archer-Bold"/>
        </a:font>
        <a:schemeClr val="accent1">
          <a:hueOff val="-9935710"/>
          <a:satOff val="-80396"/>
          <a:lumOff val="-17077"/>
        </a:schemeClr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lastRow>
    <a:firstRow>
      <a:tcTxStyle b="on" i="off">
        <a:font>
          <a:latin typeface="Archer-Bold"/>
          <a:ea typeface="Archer-Bold"/>
          <a:cs typeface="Archer-Bold"/>
        </a:font>
        <a:schemeClr val="accent1">
          <a:hueOff val="-9935710"/>
          <a:satOff val="-80396"/>
          <a:lumOff val="-17077"/>
        </a:schemeClr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2498135"/>
              <a:satOff val="-57619"/>
              <a:lumOff val="55856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-132" y="-57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34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33290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http://creativecommons.org/licenses/by-nc/3.0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/3.0/u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adley Wickham  @hadleywickham Chief Scientist, RStudio"/>
          <p:cNvSpPr>
            <a:spLocks noGrp="1"/>
          </p:cNvSpPr>
          <p:nvPr>
            <p:ph type="body" sz="quarter" idx="13"/>
          </p:nvPr>
        </p:nvSpPr>
        <p:spPr>
          <a:xfrm>
            <a:off x="764356" y="6363586"/>
            <a:ext cx="9417051" cy="21894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48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t>Hadley Wickham </a:t>
            </a:r>
            <a:br/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@hadleywickham</a:t>
            </a:r>
            <a:r>
              <a:t/>
            </a:r>
            <a:br/>
            <a:r>
              <a:t>Chief Scientist, RStudio</a:t>
            </a:r>
          </a:p>
        </p:txBody>
      </p:sp>
      <p:pic>
        <p:nvPicPr>
          <p:cNvPr id="12" name="3.tiff" descr="3.tiff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67856" y="9118886"/>
            <a:ext cx="11176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.tiff" descr="3.tiff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09400" y="9251950"/>
            <a:ext cx="11176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>
            <a:spLocks noGrp="1"/>
          </p:cNvSpPr>
          <p:nvPr>
            <p:ph type="title"/>
          </p:nvPr>
        </p:nvSpPr>
        <p:spPr>
          <a:xfrm>
            <a:off x="764356" y="494230"/>
            <a:ext cx="11503845" cy="3124201"/>
          </a:xfrm>
          <a:prstGeom prst="rect">
            <a:avLst/>
          </a:prstGeom>
        </p:spPr>
        <p:txBody>
          <a:bodyPr lIns="50800" tIns="50800" rIns="50800" bIns="50800" anchor="ctr"/>
          <a:lstStyle>
            <a:lvl1pPr>
              <a:lnSpc>
                <a:spcPct val="90000"/>
              </a:lnSpc>
              <a:defRPr sz="9900"/>
            </a:lvl1pPr>
          </a:lstStyle>
          <a:p>
            <a:r>
              <a:t>Title Text</a:t>
            </a:r>
          </a:p>
        </p:txBody>
      </p:sp>
      <p:sp>
        <p:nvSpPr>
          <p:cNvPr id="15" name="Month 2016"/>
          <p:cNvSpPr txBox="1">
            <a:spLocks noGrp="1"/>
          </p:cNvSpPr>
          <p:nvPr>
            <p:ph type="body" sz="quarter" idx="14"/>
          </p:nvPr>
        </p:nvSpPr>
        <p:spPr>
          <a:xfrm>
            <a:off x="764356" y="4635499"/>
            <a:ext cx="1751839" cy="48260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3000">
                <a:latin typeface="VerlagCondensed-BlackItalic"/>
                <a:ea typeface="VerlagCondensed-BlackItalic"/>
                <a:cs typeface="VerlagCondensed-BlackItalic"/>
                <a:sym typeface="VerlagCondensed-BlackItalic"/>
              </a:defRPr>
            </a:lvl1pPr>
          </a:lstStyle>
          <a:p>
            <a:r>
              <a:t>Month 2016</a:t>
            </a:r>
          </a:p>
        </p:txBody>
      </p:sp>
      <p:sp>
        <p:nvSpPr>
          <p:cNvPr id="1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title">
    <p:bg>
      <p:bgPr>
        <a:solidFill>
          <a:schemeClr val="accent1">
            <a:hueOff val="-9935710"/>
            <a:satOff val="-80396"/>
            <a:lumOff val="-170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ctr">
              <a:spcBef>
                <a:spcPts val="2400"/>
              </a:spcBef>
              <a:defRPr sz="100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ssertion +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">
    <p:bg>
      <p:bgPr>
        <a:solidFill>
          <a:srgbClr val="F9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5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Your turn">
    <p:bg>
      <p:bgPr>
        <a:solidFill>
          <a:schemeClr val="accent4">
            <a:hueOff val="1914119"/>
            <a:satOff val="-50363"/>
            <a:lumOff val="4934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</p:spPr>
        <p:txBody>
          <a:bodyPr anchor="ctr"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Body Level One…"/>
          <p:cNvSpPr>
            <a:spLocks noGrp="1"/>
          </p:cNvSpPr>
          <p:nvPr>
            <p:ph type="body" idx="1"/>
          </p:nvPr>
        </p:nvSpPr>
        <p:spPr>
          <a:xfrm>
            <a:off x="661906" y="2371536"/>
            <a:ext cx="11680988" cy="6509128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  <a:ea typeface="+mn-ea"/>
                <a:cs typeface="+mn-cs"/>
                <a:sym typeface="Verlag Condensed"/>
              </a:defRPr>
            </a:lvl1pPr>
            <a:lvl2pPr>
              <a:defRPr sz="5000">
                <a:latin typeface="+mn-lt"/>
                <a:ea typeface="+mn-ea"/>
                <a:cs typeface="+mn-cs"/>
                <a:sym typeface="Verlag Condensed"/>
              </a:defRPr>
            </a:lvl2pPr>
            <a:lvl3pPr>
              <a:defRPr sz="5000">
                <a:latin typeface="+mn-lt"/>
                <a:ea typeface="+mn-ea"/>
                <a:cs typeface="+mn-cs"/>
                <a:sym typeface="Verlag Condensed"/>
              </a:defRPr>
            </a:lvl3pPr>
            <a:lvl4pPr>
              <a:defRPr sz="5000">
                <a:latin typeface="+mn-lt"/>
                <a:ea typeface="+mn-ea"/>
                <a:cs typeface="+mn-cs"/>
                <a:sym typeface="Verlag Condensed"/>
              </a:defRPr>
            </a:lvl4pPr>
            <a:lvl5pPr>
              <a:defRPr sz="5000">
                <a:latin typeface="+mn-lt"/>
                <a:ea typeface="+mn-ea"/>
                <a:cs typeface="+mn-cs"/>
                <a:sym typeface="Verlag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cense">
    <p:bg>
      <p:bgPr>
        <a:solidFill>
          <a:schemeClr val="accent1">
            <a:hueOff val="-9935710"/>
            <a:satOff val="-80396"/>
            <a:lumOff val="-170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his work is licensed under the  Creative Commons Attribution-Noncommercial 3.0  United States License.…"/>
          <p:cNvSpPr txBox="1"/>
          <p:nvPr/>
        </p:nvSpPr>
        <p:spPr>
          <a:xfrm>
            <a:off x="1278361" y="3161029"/>
            <a:ext cx="10448078" cy="343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44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pPr>
            <a:r>
              <a:t>This work is licensed under the </a:t>
            </a:r>
            <a:br/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Creative Commons Attribution-Noncommercial 3.0 </a:t>
            </a:r>
            <a:b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</a:b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United States License</a:t>
            </a:r>
            <a:r>
              <a:t>. </a:t>
            </a:r>
          </a:p>
          <a:p>
            <a:pPr algn="ctr">
              <a:defRPr sz="44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pPr>
            <a:r>
              <a:t>To view a copy of this license, visit </a:t>
            </a:r>
            <a:br/>
            <a:r>
              <a:rPr>
                <a:hlinkClick r:id="rId2"/>
              </a:rPr>
              <a:t>http://creativecommons.org/licenses/by-nc/3.0/us/</a:t>
            </a:r>
          </a:p>
        </p:txBody>
      </p:sp>
      <p:sp>
        <p:nvSpPr>
          <p:cNvPr id="7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2498135"/>
            <a:satOff val="-57619"/>
            <a:lumOff val="5585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>
            <a:spLocks noGrp="1"/>
          </p:cNvSpPr>
          <p:nvPr>
            <p:ph type="body" idx="1"/>
          </p:nvPr>
        </p:nvSpPr>
        <p:spPr>
          <a:xfrm>
            <a:off x="482600" y="1473200"/>
            <a:ext cx="12039600" cy="769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49605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6" r:id="rId7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1pPr>
      <a:lvl2pPr marL="0" marR="0" indent="228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2pPr>
      <a:lvl3pPr marL="0" marR="0" indent="457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3pPr>
      <a:lvl4pPr marL="0" marR="0" indent="685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4pPr>
      <a:lvl5pPr marL="0" marR="0" indent="9144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5pPr>
      <a:lvl6pPr marL="0" marR="0" indent="11430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6pPr>
      <a:lvl7pPr marL="0" marR="0" indent="1371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7pPr>
      <a:lvl8pPr marL="0" marR="0" indent="1600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8pPr>
      <a:lvl9pPr marL="0" marR="0" indent="1828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Archer-Hairline"/>
          <a:ea typeface="Archer-Hairline"/>
          <a:cs typeface="Archer-Hairline"/>
          <a:sym typeface="Archer-Hairline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84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>
              <a:hueOff val="-9935710"/>
              <a:satOff val="-80396"/>
              <a:lumOff val="-17077"/>
            </a:schemeClr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l" defTabSz="5842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rwards/workshops/blob/master/Computing_requirements.md" TargetMode="External"/><Relationship Id="rId2" Type="http://schemas.openxmlformats.org/officeDocument/2006/relationships/hyperlink" Target="https://forwards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-pkgs.had.co.nz" TargetMode="External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adley/r-pkgs/blob/master/diagrams/installation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dley/r-pkgs/blob/master/diagrams/loading.png" TargetMode="External"/><Relationship Id="rId2" Type="http://schemas.openxmlformats.org/officeDocument/2006/relationships/hyperlink" Target="http://r-pkgs.had.co.nz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38916" TargetMode="External"/><Relationship Id="rId2" Type="http://schemas.openxmlformats.org/officeDocument/2006/relationships/hyperlink" Target="https://github.com/forwards/workshops/blob/master/Computing_requirements.md#development-tools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idy-tools" TargetMode="External"/><Relationship Id="rId2" Type="http://schemas.openxmlformats.org/officeDocument/2006/relationships/hyperlink" Target="https://github.com/forwards/mylittlepony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orwards/hadcol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_forwards" TargetMode="External"/><Relationship Id="rId2" Type="http://schemas.openxmlformats.org/officeDocument/2006/relationships/hyperlink" Target="https://twitter.com/heathrturnr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-pkgs.had.co.nz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adv-r.hadley.nz/" TargetMode="External"/><Relationship Id="rId2" Type="http://schemas.openxmlformats.org/officeDocument/2006/relationships/hyperlink" Target="http://r-pkgs.had.co.nz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an.r-project.org/doc/manuals/r-release/R-exts.html" TargetMode="External"/><Relationship Id="rId4" Type="http://schemas.openxmlformats.org/officeDocument/2006/relationships/hyperlink" Target="http://happygitwithr.com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/3.0/u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Hadley Wickham,  Jenny Bryan,  Di Cook"/>
          <p:cNvSpPr>
            <a:spLocks noGrp="1"/>
          </p:cNvSpPr>
          <p:nvPr>
            <p:ph type="body" idx="13"/>
          </p:nvPr>
        </p:nvSpPr>
        <p:spPr>
          <a:xfrm>
            <a:off x="764356" y="6957313"/>
            <a:ext cx="5810052" cy="1287532"/>
          </a:xfrm>
          <a:prstGeom prst="rect">
            <a:avLst/>
          </a:prstGeom>
        </p:spPr>
        <p:txBody>
          <a:bodyPr/>
          <a:lstStyle/>
          <a:p>
            <a:pPr>
              <a:defRPr sz="48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rPr lang="en-GB" sz="3600" dirty="0" smtClean="0"/>
              <a:t>Forwards Teaching Team</a:t>
            </a:r>
          </a:p>
          <a:p>
            <a:pPr>
              <a:defRPr sz="4800">
                <a:latin typeface="Archer-Hairline"/>
                <a:ea typeface="Archer-Hairline"/>
                <a:cs typeface="Archer-Hairline"/>
                <a:sym typeface="Archer-Hairline"/>
              </a:defRPr>
            </a:pPr>
            <a:r>
              <a:rPr lang="en-GB" sz="3600" dirty="0" smtClean="0">
                <a:solidFill>
                  <a:srgbClr val="FF0000"/>
                </a:solidFill>
                <a:hlinkClick r:id="rId2"/>
              </a:rPr>
              <a:t>https://forwards.github.io</a:t>
            </a:r>
            <a:endParaRPr lang="en-GB" sz="3600" dirty="0" smtClean="0">
              <a:solidFill>
                <a:srgbClr val="FF0000"/>
              </a:solidFill>
            </a:endParaRPr>
          </a:p>
        </p:txBody>
      </p:sp>
      <p:sp>
        <p:nvSpPr>
          <p:cNvPr id="82" name="Women’s coding workshop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8000" dirty="0" smtClean="0"/>
              <a:t>Upgrade your workflow with a custom package</a:t>
            </a:r>
            <a:endParaRPr sz="8000" dirty="0"/>
          </a:p>
        </p:txBody>
      </p:sp>
      <p:sp>
        <p:nvSpPr>
          <p:cNvPr id="83" name="December 2017"/>
          <p:cNvSpPr txBox="1">
            <a:spLocks noGrp="1"/>
          </p:cNvSpPr>
          <p:nvPr>
            <p:ph type="body" idx="14"/>
          </p:nvPr>
        </p:nvSpPr>
        <p:spPr>
          <a:xfrm>
            <a:off x="764356" y="4594672"/>
            <a:ext cx="1894749" cy="564257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June</a:t>
            </a:r>
            <a:r>
              <a:rPr dirty="0" smtClean="0"/>
              <a:t> 201</a:t>
            </a:r>
            <a:r>
              <a:rPr lang="en-GB" dirty="0" smtClean="0"/>
              <a:t>8</a:t>
            </a:r>
            <a:endParaRPr dirty="0"/>
          </a:p>
        </p:txBody>
      </p:sp>
      <p:sp>
        <p:nvSpPr>
          <p:cNvPr id="84" name="http://bit.ly/forwards-nz"/>
          <p:cNvSpPr txBox="1"/>
          <p:nvPr/>
        </p:nvSpPr>
        <p:spPr>
          <a:xfrm rot="1336698">
            <a:off x="4820368" y="5346891"/>
            <a:ext cx="790921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 sz="3200" dirty="0" smtClean="0">
                <a:solidFill>
                  <a:srgbClr val="FF0000"/>
                </a:solidFill>
                <a:hlinkClick r:id="rId3"/>
              </a:rPr>
              <a:t>http</a:t>
            </a:r>
            <a:r>
              <a:rPr lang="en-GB" sz="3200" dirty="0" smtClean="0">
                <a:solidFill>
                  <a:srgbClr val="FF0000"/>
                </a:solidFill>
                <a:hlinkClick r:id="rId3"/>
              </a:rPr>
              <a:t>s</a:t>
            </a:r>
            <a:r>
              <a:rPr sz="3200" dirty="0" smtClean="0">
                <a:solidFill>
                  <a:srgbClr val="FF0000"/>
                </a:solidFill>
                <a:hlinkClick r:id="rId3"/>
              </a:rPr>
              <a:t>://</a:t>
            </a:r>
            <a:r>
              <a:rPr lang="en-GB" sz="3200" dirty="0" smtClean="0">
                <a:solidFill>
                  <a:srgbClr val="FF0000"/>
                </a:solidFill>
                <a:hlinkClick r:id="rId3"/>
              </a:rPr>
              <a:t>github.com/</a:t>
            </a:r>
            <a:r>
              <a:rPr sz="3200" dirty="0" smtClean="0">
                <a:solidFill>
                  <a:srgbClr val="FF0000"/>
                </a:solidFill>
                <a:hlinkClick r:id="rId3"/>
              </a:rPr>
              <a:t>forwards</a:t>
            </a:r>
            <a:r>
              <a:rPr lang="en-GB" sz="3200" dirty="0" smtClean="0">
                <a:solidFill>
                  <a:srgbClr val="FF0000"/>
                </a:solidFill>
                <a:hlinkClick r:id="rId3"/>
              </a:rPr>
              <a:t>/workshops/</a:t>
            </a:r>
            <a:endParaRPr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What happens we run create_package()?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What happens we run create_package()?</a:t>
            </a:r>
          </a:p>
        </p:txBody>
      </p:sp>
      <p:sp>
        <p:nvSpPr>
          <p:cNvPr id="129" name="R/"/>
          <p:cNvSpPr/>
          <p:nvPr/>
        </p:nvSpPr>
        <p:spPr>
          <a:xfrm>
            <a:off x="8116241" y="3594683"/>
            <a:ext cx="1270001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 sz="4400"/>
            </a:lvl1pPr>
          </a:lstStyle>
          <a:p>
            <a:r>
              <a:t>R/</a:t>
            </a:r>
          </a:p>
        </p:txBody>
      </p:sp>
      <p:sp>
        <p:nvSpPr>
          <p:cNvPr id="130" name="mypackage.Rproj"/>
          <p:cNvSpPr/>
          <p:nvPr/>
        </p:nvSpPr>
        <p:spPr>
          <a:xfrm>
            <a:off x="4876916" y="1556263"/>
            <a:ext cx="5009860" cy="1362403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 sz="4400"/>
            </a:lvl1pPr>
          </a:lstStyle>
          <a:p>
            <a:r>
              <a:t>mypackage.Rproj</a:t>
            </a:r>
          </a:p>
        </p:txBody>
      </p:sp>
      <p:sp>
        <p:nvSpPr>
          <p:cNvPr id="131" name="DESCRIPTION"/>
          <p:cNvSpPr/>
          <p:nvPr/>
        </p:nvSpPr>
        <p:spPr>
          <a:xfrm>
            <a:off x="8116241" y="5540701"/>
            <a:ext cx="421880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 sz="4400"/>
            </a:lvl1pPr>
          </a:lstStyle>
          <a:p>
            <a:r>
              <a:rPr dirty="0"/>
              <a:t>DESCRIPTION</a:t>
            </a:r>
          </a:p>
        </p:txBody>
      </p:sp>
      <p:cxnSp>
        <p:nvCxnSpPr>
          <p:cNvPr id="132" name="Connection Line"/>
          <p:cNvCxnSpPr>
            <a:stCxn id="135" idx="0"/>
          </p:cNvCxnSpPr>
          <p:nvPr/>
        </p:nvCxnSpPr>
        <p:spPr>
          <a:xfrm flipV="1">
            <a:off x="4616295" y="2918667"/>
            <a:ext cx="1880114" cy="1869826"/>
          </a:xfrm>
          <a:prstGeom prst="straightConnector1">
            <a:avLst/>
          </a:prstGeom>
          <a:ln w="762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33" name="Connection Line"/>
          <p:cNvCxnSpPr/>
          <p:nvPr/>
        </p:nvCxnSpPr>
        <p:spPr>
          <a:xfrm>
            <a:off x="5368993" y="5540701"/>
            <a:ext cx="2747248" cy="635000"/>
          </a:xfrm>
          <a:prstGeom prst="straightConnector1">
            <a:avLst/>
          </a:prstGeom>
          <a:ln w="762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34" name="Connection Line"/>
          <p:cNvCxnSpPr/>
          <p:nvPr/>
        </p:nvCxnSpPr>
        <p:spPr>
          <a:xfrm flipV="1">
            <a:off x="5524875" y="4229683"/>
            <a:ext cx="2591366" cy="601726"/>
          </a:xfrm>
          <a:prstGeom prst="straightConnector1">
            <a:avLst/>
          </a:prstGeom>
          <a:ln w="762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35" name="create_package(&quot;mypackage&quot;)"/>
          <p:cNvSpPr txBox="1"/>
          <p:nvPr/>
        </p:nvSpPr>
        <p:spPr>
          <a:xfrm>
            <a:off x="669702" y="4788493"/>
            <a:ext cx="7893186" cy="733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latin typeface="Inconsolata Regular"/>
                <a:ea typeface="Inconsolata Regular"/>
                <a:cs typeface="Inconsolata Regular"/>
                <a:sym typeface="Inconsolata Regular"/>
              </a:defRPr>
            </a:lvl1pPr>
          </a:lstStyle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create_package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136" name="NAMESPACE"/>
          <p:cNvSpPr/>
          <p:nvPr/>
        </p:nvSpPr>
        <p:spPr>
          <a:xfrm>
            <a:off x="5193934" y="7486719"/>
            <a:ext cx="4192308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 sz="4400"/>
            </a:lvl1pPr>
          </a:lstStyle>
          <a:p>
            <a:r>
              <a:t>NAMESPACE</a:t>
            </a:r>
          </a:p>
        </p:txBody>
      </p:sp>
      <p:cxnSp>
        <p:nvCxnSpPr>
          <p:cNvPr id="137" name="Connection Line"/>
          <p:cNvCxnSpPr/>
          <p:nvPr/>
        </p:nvCxnSpPr>
        <p:spPr>
          <a:xfrm>
            <a:off x="4162545" y="5540701"/>
            <a:ext cx="2724661" cy="1956306"/>
          </a:xfrm>
          <a:prstGeom prst="straightConnector1">
            <a:avLst/>
          </a:prstGeom>
          <a:ln w="762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9" y="1915302"/>
            <a:ext cx="12334439" cy="663390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3004800" cy="990600"/>
          </a:xfrm>
        </p:spPr>
        <p:txBody>
          <a:bodyPr/>
          <a:lstStyle/>
          <a:p>
            <a:r>
              <a:rPr lang="en-GB" dirty="0" err="1" smtClean="0"/>
              <a:t>RStudio</a:t>
            </a:r>
            <a:r>
              <a:rPr lang="en-GB" dirty="0" smtClean="0"/>
              <a:t> helpers: build (&amp; git) menus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0879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Package: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Version: 0.0.0.9000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Title: What the Package Does (One Line, Title Case)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Description: What the package does (one paragraph).</a:t>
            </a:r>
          </a:p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Authors@R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person("First", "Last", , "first.last@example.com", c("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cre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License: What license it uses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Encoding: UTF-8</a:t>
            </a:r>
          </a:p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LazyData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true</a:t>
            </a:r>
          </a:p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ByteCompile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true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DESCRIPTION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10642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5610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is developing a package…"/>
          <p:cNvSpPr>
            <a:spLocks noGrp="1"/>
          </p:cNvSpPr>
          <p:nvPr>
            <p:ph type="title" idx="4294967295"/>
          </p:nvPr>
        </p:nvSpPr>
        <p:spPr>
          <a:xfrm>
            <a:off x="1173808" y="2572544"/>
            <a:ext cx="10464800" cy="44644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>
              <a:defRPr sz="7800"/>
            </a:pPr>
            <a:r>
              <a:rPr dirty="0">
                <a:solidFill>
                  <a:schemeClr val="bg1"/>
                </a:solidFill>
              </a:rPr>
              <a:t>How is developing a </a:t>
            </a:r>
            <a:r>
              <a:rPr dirty="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rPr>
              <a:t>package</a:t>
            </a:r>
          </a:p>
          <a:p>
            <a:pPr algn="ctr">
              <a:defRPr sz="7800"/>
            </a:pPr>
            <a:r>
              <a:rPr dirty="0">
                <a:solidFill>
                  <a:schemeClr val="bg1"/>
                </a:solidFill>
              </a:rPr>
              <a:t>same / different</a:t>
            </a:r>
          </a:p>
          <a:p>
            <a:pPr algn="ctr">
              <a:defRPr sz="7800"/>
            </a:pPr>
            <a:r>
              <a:rPr dirty="0">
                <a:solidFill>
                  <a:schemeClr val="bg1"/>
                </a:solidFill>
              </a:rPr>
              <a:t>from developing a </a:t>
            </a:r>
            <a:r>
              <a:rPr dirty="0" smtClean="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rPr>
              <a:t>script</a:t>
            </a:r>
            <a:r>
              <a:rPr dirty="0" smtClean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ow same?…"/>
          <p:cNvSpPr txBox="1"/>
          <p:nvPr/>
        </p:nvSpPr>
        <p:spPr>
          <a:xfrm>
            <a:off x="430290" y="2147391"/>
            <a:ext cx="12144220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 b="1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r>
              <a:rPr dirty="0">
                <a:solidFill>
                  <a:schemeClr val="bg1"/>
                </a:solidFill>
              </a:rPr>
              <a:t>How same?</a:t>
            </a:r>
          </a:p>
          <a:p>
            <a:pPr>
              <a:defRPr sz="50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 sz="500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defRPr>
            </a:pPr>
            <a:r>
              <a:rPr lang="en-GB" dirty="0" smtClean="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rPr>
              <a:t>Iterate early and often!</a:t>
            </a:r>
            <a:endParaRPr dirty="0">
              <a:solidFill>
                <a:schemeClr val="bg1"/>
              </a:solidFill>
            </a:endParaRPr>
          </a:p>
          <a:p>
            <a:pPr>
              <a:defRPr sz="50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 sz="50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r>
              <a:rPr dirty="0">
                <a:solidFill>
                  <a:schemeClr val="bg1"/>
                </a:solidFill>
              </a:rPr>
              <a:t>Change it, try it, change it, try it, </a:t>
            </a:r>
            <a:r>
              <a:rPr b="1" i="1" dirty="0">
                <a:solidFill>
                  <a:schemeClr val="bg1"/>
                </a:solidFill>
              </a:rPr>
              <a:t>ad </a:t>
            </a:r>
            <a:r>
              <a:rPr b="1" i="1" dirty="0" err="1">
                <a:solidFill>
                  <a:schemeClr val="bg1"/>
                </a:solidFill>
              </a:rPr>
              <a:t>nauseum</a:t>
            </a:r>
            <a:endParaRPr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w different?…"/>
          <p:cNvSpPr txBox="1"/>
          <p:nvPr/>
        </p:nvSpPr>
        <p:spPr>
          <a:xfrm>
            <a:off x="562673" y="946149"/>
            <a:ext cx="12231589" cy="768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900" b="1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r>
              <a:rPr dirty="0">
                <a:solidFill>
                  <a:schemeClr val="bg1"/>
                </a:solidFill>
              </a:rPr>
              <a:t>How different?</a:t>
            </a:r>
          </a:p>
          <a:p>
            <a:pPr>
              <a:defRPr sz="49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 sz="49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r>
              <a:rPr dirty="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rPr>
              <a:t>Write functions</a:t>
            </a:r>
            <a:r>
              <a:rPr dirty="0">
                <a:solidFill>
                  <a:schemeClr val="bg1"/>
                </a:solidFill>
              </a:rPr>
              <a:t>, not “top-level” code.</a:t>
            </a:r>
          </a:p>
          <a:p>
            <a:pPr>
              <a:defRPr sz="49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 sz="49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r>
              <a:rPr dirty="0">
                <a:solidFill>
                  <a:schemeClr val="bg1"/>
                </a:solidFill>
              </a:rPr>
              <a:t>Dependencies are different,</a:t>
            </a:r>
          </a:p>
          <a:p>
            <a:pPr>
              <a:defRPr sz="49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r>
              <a:rPr dirty="0">
                <a:solidFill>
                  <a:schemeClr val="bg1"/>
                </a:solidFill>
              </a:rPr>
              <a:t>      </a:t>
            </a:r>
            <a:r>
              <a:rPr sz="4400" dirty="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rPr>
              <a:t>no </a:t>
            </a:r>
            <a:r>
              <a:rPr sz="4400" dirty="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  <a:ea typeface="Helvetica"/>
                <a:cs typeface="Helvetica"/>
                <a:sym typeface="Helvetica"/>
              </a:rPr>
              <a:t>library()</a:t>
            </a:r>
            <a:r>
              <a:rPr sz="4400" dirty="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rPr>
              <a:t> calls</a:t>
            </a:r>
            <a:r>
              <a:rPr dirty="0"/>
              <a:t>.</a:t>
            </a:r>
            <a:endParaRPr dirty="0">
              <a:solidFill>
                <a:schemeClr val="bg1"/>
              </a:solidFill>
            </a:endParaRPr>
          </a:p>
          <a:p>
            <a:pPr>
              <a:defRPr sz="49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 sz="49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r>
              <a:rPr dirty="0">
                <a:solidFill>
                  <a:schemeClr val="bg1"/>
                </a:solidFill>
              </a:rPr>
              <a:t>Install &amp; Restart (or simulate that),</a:t>
            </a:r>
          </a:p>
          <a:p>
            <a:pPr>
              <a:defRPr sz="4900">
                <a:solidFill>
                  <a:schemeClr val="accent2">
                    <a:hueOff val="7504099"/>
                    <a:lumOff val="72374"/>
                  </a:schemeClr>
                </a:solidFill>
              </a:defRPr>
            </a:pPr>
            <a:r>
              <a:rPr dirty="0"/>
              <a:t>      </a:t>
            </a:r>
            <a:r>
              <a:rPr sz="4400" dirty="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rPr>
              <a:t>don’t </a:t>
            </a:r>
            <a:r>
              <a:rPr sz="4400" dirty="0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  <a:ea typeface="Helvetica"/>
                <a:cs typeface="Helvetica"/>
                <a:sym typeface="Helvetica"/>
              </a:rPr>
              <a:t>source()</a:t>
            </a:r>
            <a:r>
              <a:rPr sz="4400" dirty="0"/>
              <a:t>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nstallation.tiff" descr="installation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1839258"/>
            <a:ext cx="12369800" cy="582108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Figure from Hadley Wickham’s book, R packages…"/>
          <p:cNvSpPr txBox="1"/>
          <p:nvPr/>
        </p:nvSpPr>
        <p:spPr>
          <a:xfrm>
            <a:off x="431800" y="8261349"/>
            <a:ext cx="1167130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700" b="1"/>
            </a:pPr>
            <a:r>
              <a:t>Figure from Hadley Wickham’s book, R packages</a:t>
            </a:r>
          </a:p>
          <a:p>
            <a:pPr>
              <a:defRPr sz="1700" b="1"/>
            </a:pPr>
            <a:r>
              <a:rPr u="sng">
                <a:hlinkClick r:id="rId3"/>
              </a:rPr>
              <a:t>http://r-pkgs.had.co.nz</a:t>
            </a:r>
          </a:p>
          <a:p>
            <a:pPr>
              <a:defRPr sz="1700" b="1"/>
            </a:pPr>
            <a:r>
              <a:rPr u="sng">
                <a:hlinkClick r:id="rId4"/>
              </a:rPr>
              <a:t>https://github.com/hadley/r-pkgs/blob/master/diagrams/installation.png</a:t>
            </a:r>
          </a:p>
        </p:txBody>
      </p:sp>
      <p:sp>
        <p:nvSpPr>
          <p:cNvPr id="180" name="Oval"/>
          <p:cNvSpPr/>
          <p:nvPr/>
        </p:nvSpPr>
        <p:spPr>
          <a:xfrm>
            <a:off x="4914900" y="1549400"/>
            <a:ext cx="1270000" cy="1066800"/>
          </a:xfrm>
          <a:prstGeom prst="ellipse">
            <a:avLst/>
          </a:prstGeom>
          <a:ln w="114300">
            <a:solidFill>
              <a:schemeClr val="accent3">
                <a:hueOff val="337003"/>
                <a:satOff val="14643"/>
                <a:lumOff val="-9371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/>
            <a:endParaRPr/>
          </a:p>
        </p:txBody>
      </p:sp>
      <p:sp>
        <p:nvSpPr>
          <p:cNvPr id="181" name="Oval"/>
          <p:cNvSpPr/>
          <p:nvPr/>
        </p:nvSpPr>
        <p:spPr>
          <a:xfrm>
            <a:off x="11341100" y="1549400"/>
            <a:ext cx="1270000" cy="1066800"/>
          </a:xfrm>
          <a:prstGeom prst="ellipse">
            <a:avLst/>
          </a:prstGeom>
          <a:ln w="114300">
            <a:solidFill>
              <a:schemeClr val="accent3">
                <a:hueOff val="337003"/>
                <a:satOff val="14643"/>
                <a:lumOff val="-9371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/>
            <a:endParaRPr/>
          </a:p>
        </p:txBody>
      </p:sp>
      <p:sp>
        <p:nvSpPr>
          <p:cNvPr id="182" name="You write this"/>
          <p:cNvSpPr txBox="1"/>
          <p:nvPr/>
        </p:nvSpPr>
        <p:spPr>
          <a:xfrm>
            <a:off x="2605100" y="196850"/>
            <a:ext cx="2857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defRPr>
            </a:lvl1pPr>
          </a:lstStyle>
          <a:p>
            <a:r>
              <a:t>You write this</a:t>
            </a:r>
          </a:p>
        </p:txBody>
      </p:sp>
      <p:sp>
        <p:nvSpPr>
          <p:cNvPr id="183" name="Line"/>
          <p:cNvSpPr/>
          <p:nvPr/>
        </p:nvSpPr>
        <p:spPr>
          <a:xfrm>
            <a:off x="4035079" y="871763"/>
            <a:ext cx="804637" cy="804638"/>
          </a:xfrm>
          <a:prstGeom prst="line">
            <a:avLst/>
          </a:prstGeom>
          <a:ln w="50800">
            <a:solidFill>
              <a:schemeClr val="accent3">
                <a:hueOff val="337003"/>
                <a:satOff val="14643"/>
                <a:lumOff val="-9371"/>
              </a:schemeClr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… but you use this"/>
          <p:cNvSpPr txBox="1"/>
          <p:nvPr/>
        </p:nvSpPr>
        <p:spPr>
          <a:xfrm>
            <a:off x="8806656" y="196850"/>
            <a:ext cx="383590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defRPr>
            </a:lvl1pPr>
          </a:lstStyle>
          <a:p>
            <a:r>
              <a:rPr dirty="0"/>
              <a:t>… but you use this</a:t>
            </a:r>
          </a:p>
        </p:txBody>
      </p:sp>
      <p:sp>
        <p:nvSpPr>
          <p:cNvPr id="185" name="Line"/>
          <p:cNvSpPr/>
          <p:nvPr/>
        </p:nvSpPr>
        <p:spPr>
          <a:xfrm>
            <a:off x="11464579" y="909863"/>
            <a:ext cx="218651" cy="552801"/>
          </a:xfrm>
          <a:prstGeom prst="line">
            <a:avLst/>
          </a:prstGeom>
          <a:ln w="50800">
            <a:solidFill>
              <a:schemeClr val="accent3">
                <a:hueOff val="337003"/>
                <a:satOff val="14643"/>
                <a:lumOff val="-9371"/>
              </a:schemeClr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igure from Hadley Wickham’s book, R packages…"/>
          <p:cNvSpPr txBox="1"/>
          <p:nvPr/>
        </p:nvSpPr>
        <p:spPr>
          <a:xfrm>
            <a:off x="330200" y="8156268"/>
            <a:ext cx="1167130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700" b="1"/>
            </a:pPr>
            <a:r>
              <a:t>Figure from Hadley Wickham’s book, R packages</a:t>
            </a:r>
          </a:p>
          <a:p>
            <a:pPr>
              <a:defRPr sz="1700" b="1"/>
            </a:pPr>
            <a:r>
              <a:rPr u="sng">
                <a:hlinkClick r:id="rId2"/>
              </a:rPr>
              <a:t>http://r-pkgs.had.co.nz</a:t>
            </a:r>
          </a:p>
          <a:p>
            <a:pPr>
              <a:defRPr sz="1700" b="1"/>
            </a:pPr>
            <a:r>
              <a:rPr u="sng">
                <a:hlinkClick r:id="rId3"/>
              </a:rPr>
              <a:t>https://github.com/hadley/r-pkgs/blob/master/diagrams/loading.png</a:t>
            </a:r>
          </a:p>
        </p:txBody>
      </p:sp>
      <p:sp>
        <p:nvSpPr>
          <p:cNvPr id="188" name="Normal day-to-day usage"/>
          <p:cNvSpPr txBox="1"/>
          <p:nvPr/>
        </p:nvSpPr>
        <p:spPr>
          <a:xfrm>
            <a:off x="3798900" y="7075906"/>
            <a:ext cx="499656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defRPr>
            </a:lvl1pPr>
          </a:lstStyle>
          <a:p>
            <a:r>
              <a:rPr sz="3200" dirty="0"/>
              <a:t>Normal day-to-day usage</a:t>
            </a:r>
          </a:p>
        </p:txBody>
      </p:sp>
      <p:sp>
        <p:nvSpPr>
          <p:cNvPr id="189" name="Line"/>
          <p:cNvSpPr/>
          <p:nvPr/>
        </p:nvSpPr>
        <p:spPr>
          <a:xfrm flipH="1" flipV="1">
            <a:off x="2067692" y="5998170"/>
            <a:ext cx="1670063" cy="1300542"/>
          </a:xfrm>
          <a:prstGeom prst="line">
            <a:avLst/>
          </a:prstGeom>
          <a:ln w="50800">
            <a:solidFill>
              <a:schemeClr val="accent3">
                <a:hueOff val="337003"/>
                <a:satOff val="14643"/>
                <a:lumOff val="-9371"/>
              </a:schemeClr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Development: Every 2 minutes"/>
          <p:cNvSpPr txBox="1"/>
          <p:nvPr/>
        </p:nvSpPr>
        <p:spPr>
          <a:xfrm>
            <a:off x="6376999" y="2801013"/>
            <a:ext cx="618278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defRPr>
            </a:lvl1pPr>
          </a:lstStyle>
          <a:p>
            <a:r>
              <a:rPr sz="3200" dirty="0"/>
              <a:t>Development: Every 2 minutes </a:t>
            </a:r>
          </a:p>
        </p:txBody>
      </p:sp>
      <p:pic>
        <p:nvPicPr>
          <p:cNvPr id="191" name="loading.tiff" descr="loading.tiff"/>
          <p:cNvPicPr>
            <a:picLocks noChangeAspect="1"/>
          </p:cNvPicPr>
          <p:nvPr/>
        </p:nvPicPr>
        <p:blipFill>
          <a:blip r:embed="rId4">
            <a:extLst/>
          </a:blip>
          <a:srcRect t="3747" b="395"/>
          <a:stretch>
            <a:fillRect/>
          </a:stretch>
        </p:blipFill>
        <p:spPr>
          <a:xfrm>
            <a:off x="831949" y="3858220"/>
            <a:ext cx="11341002" cy="211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3" y="0"/>
                </a:moveTo>
                <a:lnTo>
                  <a:pt x="8575" y="7411"/>
                </a:lnTo>
                <a:lnTo>
                  <a:pt x="3615" y="7537"/>
                </a:lnTo>
                <a:lnTo>
                  <a:pt x="0" y="7655"/>
                </a:lnTo>
                <a:lnTo>
                  <a:pt x="0" y="14164"/>
                </a:lnTo>
                <a:lnTo>
                  <a:pt x="109" y="21003"/>
                </a:lnTo>
                <a:lnTo>
                  <a:pt x="17613" y="20999"/>
                </a:lnTo>
                <a:lnTo>
                  <a:pt x="20845" y="21600"/>
                </a:lnTo>
                <a:lnTo>
                  <a:pt x="21600" y="845"/>
                </a:lnTo>
                <a:lnTo>
                  <a:pt x="21600" y="386"/>
                </a:lnTo>
                <a:lnTo>
                  <a:pt x="803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92" name="How do packages get into memory?"/>
          <p:cNvSpPr txBox="1"/>
          <p:nvPr/>
        </p:nvSpPr>
        <p:spPr>
          <a:xfrm>
            <a:off x="525736" y="355600"/>
            <a:ext cx="1122866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rPr dirty="0"/>
              <a:t>How do packages get into memory?</a:t>
            </a:r>
          </a:p>
        </p:txBody>
      </p:sp>
      <p:sp>
        <p:nvSpPr>
          <p:cNvPr id="193" name="Line"/>
          <p:cNvSpPr/>
          <p:nvPr/>
        </p:nvSpPr>
        <p:spPr>
          <a:xfrm flipH="1">
            <a:off x="2228790" y="3152173"/>
            <a:ext cx="4087826" cy="2088296"/>
          </a:xfrm>
          <a:prstGeom prst="line">
            <a:avLst/>
          </a:prstGeom>
          <a:ln w="50800">
            <a:solidFill>
              <a:schemeClr val="accent3">
                <a:hueOff val="337003"/>
                <a:satOff val="14643"/>
                <a:lumOff val="-9371"/>
              </a:schemeClr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Development: every couple hours or days?"/>
          <p:cNvSpPr txBox="1"/>
          <p:nvPr/>
        </p:nvSpPr>
        <p:spPr>
          <a:xfrm>
            <a:off x="2173299" y="1781973"/>
            <a:ext cx="850232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3">
                    <a:hueOff val="337003"/>
                    <a:satOff val="14643"/>
                    <a:lumOff val="-9371"/>
                  </a:schemeClr>
                </a:solidFill>
              </a:defRPr>
            </a:lvl1pPr>
          </a:lstStyle>
          <a:p>
            <a:r>
              <a:rPr sz="3200" dirty="0"/>
              <a:t>Development: every couple hours or days?</a:t>
            </a:r>
          </a:p>
        </p:txBody>
      </p:sp>
      <p:sp>
        <p:nvSpPr>
          <p:cNvPr id="195" name="Line"/>
          <p:cNvSpPr/>
          <p:nvPr/>
        </p:nvSpPr>
        <p:spPr>
          <a:xfrm flipH="1">
            <a:off x="2289870" y="2376616"/>
            <a:ext cx="1221921" cy="1460232"/>
          </a:xfrm>
          <a:prstGeom prst="line">
            <a:avLst/>
          </a:prstGeom>
          <a:ln w="50800">
            <a:solidFill>
              <a:schemeClr val="accent3">
                <a:hueOff val="337003"/>
                <a:satOff val="14643"/>
                <a:lumOff val="-9371"/>
              </a:schemeClr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6" name="Line"/>
          <p:cNvSpPr/>
          <p:nvPr/>
        </p:nvSpPr>
        <p:spPr>
          <a:xfrm>
            <a:off x="866601" y="4705711"/>
            <a:ext cx="1830876" cy="1"/>
          </a:xfrm>
          <a:prstGeom prst="line">
            <a:avLst/>
          </a:prstGeom>
          <a:ln w="25400">
            <a:solidFill>
              <a:srgbClr val="3F3A2D"/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7" name="Install and Restart"/>
          <p:cNvSpPr txBox="1"/>
          <p:nvPr/>
        </p:nvSpPr>
        <p:spPr>
          <a:xfrm>
            <a:off x="852500" y="4176029"/>
            <a:ext cx="192549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Install and Restart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y bother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Basic workflow</a:t>
            </a:r>
            <a:endParaRPr dirty="0"/>
          </a:p>
        </p:txBody>
      </p:sp>
      <p:sp>
        <p:nvSpPr>
          <p:cNvPr id="144" name="Modify code"/>
          <p:cNvSpPr/>
          <p:nvPr/>
        </p:nvSpPr>
        <p:spPr>
          <a:xfrm>
            <a:off x="1877924" y="1733496"/>
            <a:ext cx="2387542" cy="1894812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Modify code</a:t>
            </a:r>
          </a:p>
        </p:txBody>
      </p:sp>
      <p:sp>
        <p:nvSpPr>
          <p:cNvPr id="145" name="You don’t even need to save your code!"/>
          <p:cNvSpPr/>
          <p:nvPr/>
        </p:nvSpPr>
        <p:spPr>
          <a:xfrm rot="704350">
            <a:off x="9080017" y="657798"/>
            <a:ext cx="3495228" cy="1640109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ffectLst>
            <a:outerShdw blurRad="190500" dist="25400" dir="5400000" rotWithShape="0">
              <a:schemeClr val="accent1">
                <a:hueOff val="-9935710"/>
                <a:satOff val="-80396"/>
                <a:lumOff val="-17077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0" tIns="127000" rIns="127000" bIns="1270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You don’t even need to save your code!</a:t>
            </a:r>
          </a:p>
        </p:txBody>
      </p:sp>
      <p:sp>
        <p:nvSpPr>
          <p:cNvPr id="146" name="devtools::load_all()…"/>
          <p:cNvSpPr/>
          <p:nvPr/>
        </p:nvSpPr>
        <p:spPr>
          <a:xfrm>
            <a:off x="7330792" y="3243715"/>
            <a:ext cx="4914658" cy="1904568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/>
          <a:p>
            <a:pPr algn="ctr">
              <a:defRPr sz="2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devtools::load_all()</a:t>
            </a:r>
          </a:p>
          <a:p>
            <a:pPr algn="ctr"/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Cmd/Ctrl + Shift +L </a:t>
            </a:r>
          </a:p>
        </p:txBody>
      </p:sp>
      <p:sp>
        <p:nvSpPr>
          <p:cNvPr id="147" name="Explore in console"/>
          <p:cNvSpPr/>
          <p:nvPr/>
        </p:nvSpPr>
        <p:spPr>
          <a:xfrm>
            <a:off x="3210882" y="6951329"/>
            <a:ext cx="3152121" cy="1904568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Explore in console</a:t>
            </a:r>
          </a:p>
        </p:txBody>
      </p:sp>
      <p:cxnSp>
        <p:nvCxnSpPr>
          <p:cNvPr id="148" name="Connection Line"/>
          <p:cNvCxnSpPr>
            <a:endCxn id="146" idx="0"/>
          </p:cNvCxnSpPr>
          <p:nvPr/>
        </p:nvCxnSpPr>
        <p:spPr>
          <a:xfrm>
            <a:off x="4265466" y="2473311"/>
            <a:ext cx="5522655" cy="770404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w="lg" len="lg"/>
            <a:tailEnd type="triangle" w="lg" len="lg"/>
          </a:ln>
        </p:spPr>
      </p:cxnSp>
      <p:cxnSp>
        <p:nvCxnSpPr>
          <p:cNvPr id="149" name="Connection Line"/>
          <p:cNvCxnSpPr>
            <a:stCxn id="147" idx="3"/>
          </p:cNvCxnSpPr>
          <p:nvPr/>
        </p:nvCxnSpPr>
        <p:spPr>
          <a:xfrm flipV="1">
            <a:off x="6363003" y="5148284"/>
            <a:ext cx="3667789" cy="2755329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 w="lg" len="lg"/>
            <a:tailEnd w="lg" len="lg"/>
          </a:ln>
        </p:spPr>
      </p:cxnSp>
      <p:cxnSp>
        <p:nvCxnSpPr>
          <p:cNvPr id="150" name="Connection Line"/>
          <p:cNvCxnSpPr>
            <a:stCxn id="147" idx="0"/>
            <a:endCxn id="144" idx="2"/>
          </p:cNvCxnSpPr>
          <p:nvPr/>
        </p:nvCxnSpPr>
        <p:spPr>
          <a:xfrm flipH="1" flipV="1">
            <a:off x="3071695" y="3628308"/>
            <a:ext cx="1715248" cy="3323021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none" w="lg" len="lg"/>
            <a:tailEnd type="triangle" w="lg" len="lg"/>
          </a:ln>
        </p:spPr>
      </p:cxn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4000" dirty="0" smtClean="0"/>
              <a:t>In order to build and check packages, you will need </a:t>
            </a:r>
            <a:r>
              <a:rPr lang="en-GB" sz="4000" dirty="0"/>
              <a:t>to install additional </a:t>
            </a:r>
            <a:r>
              <a:rPr lang="en-GB" sz="4000" dirty="0" smtClean="0"/>
              <a:t>tools on your computer, </a:t>
            </a:r>
            <a:r>
              <a:rPr lang="en-GB" sz="4000" dirty="0"/>
              <a:t>see </a:t>
            </a:r>
            <a:endParaRPr lang="en-GB" sz="4000" dirty="0" smtClean="0"/>
          </a:p>
          <a:p>
            <a:r>
              <a:rPr lang="en-GB" sz="4000" dirty="0" smtClean="0">
                <a:hlinkClick r:id="rId2"/>
              </a:rPr>
              <a:t>https</a:t>
            </a:r>
            <a:r>
              <a:rPr lang="en-GB" sz="4000" dirty="0">
                <a:hlinkClick r:id="rId2"/>
              </a:rPr>
              <a:t>://</a:t>
            </a:r>
            <a:r>
              <a:rPr lang="en-GB" sz="4000" dirty="0" smtClean="0">
                <a:hlinkClick r:id="rId2"/>
              </a:rPr>
              <a:t>github.com/forwards/workshops/blob/master/Computing_requirements.md#development-tools</a:t>
            </a:r>
            <a:endParaRPr lang="en-GB" sz="4000" dirty="0" smtClean="0"/>
          </a:p>
          <a:p>
            <a:endParaRPr lang="en-GB" sz="4000" dirty="0"/>
          </a:p>
          <a:p>
            <a:r>
              <a:rPr lang="en-GB" sz="4000" dirty="0" smtClean="0"/>
              <a:t>This workshop uses the package development packages </a:t>
            </a:r>
            <a:r>
              <a:rPr lang="en-GB" sz="4000" b="1" dirty="0" err="1" smtClean="0"/>
              <a:t>devtools</a:t>
            </a:r>
            <a:r>
              <a:rPr lang="en-GB" sz="4000" b="1" dirty="0" smtClean="0"/>
              <a:t>, roxygen2, </a:t>
            </a:r>
            <a:r>
              <a:rPr lang="en-GB" sz="4000" b="1" dirty="0" err="1" smtClean="0"/>
              <a:t>testthat</a:t>
            </a:r>
            <a:r>
              <a:rPr lang="en-GB" sz="4000" b="1" dirty="0" smtClean="0"/>
              <a:t>, </a:t>
            </a:r>
            <a:r>
              <a:rPr lang="en-GB" sz="4000" b="1" dirty="0" err="1" smtClean="0"/>
              <a:t>usethis</a:t>
            </a:r>
            <a:r>
              <a:rPr lang="en-GB" sz="4000" dirty="0" smtClean="0"/>
              <a:t>, plus </a:t>
            </a:r>
            <a:r>
              <a:rPr lang="en-GB" sz="4000" b="1" dirty="0" err="1" smtClean="0"/>
              <a:t>tidyverse</a:t>
            </a:r>
            <a:r>
              <a:rPr lang="en-GB" sz="4000" b="1" dirty="0" smtClean="0"/>
              <a:t> </a:t>
            </a:r>
            <a:r>
              <a:rPr lang="en-GB" sz="4000" dirty="0" smtClean="0"/>
              <a:t>for the example functions.</a:t>
            </a:r>
          </a:p>
          <a:p>
            <a:endParaRPr lang="en-GB" sz="4000" dirty="0"/>
          </a:p>
          <a:p>
            <a:r>
              <a:rPr lang="en-GB" sz="4000" dirty="0" smtClean="0"/>
              <a:t>We’ll also rely on </a:t>
            </a:r>
            <a:r>
              <a:rPr lang="en-GB" sz="4000" dirty="0" err="1" smtClean="0"/>
              <a:t>RStudio</a:t>
            </a:r>
            <a:r>
              <a:rPr lang="en-GB" sz="4000" dirty="0" smtClean="0"/>
              <a:t> shortcuts.</a:t>
            </a:r>
          </a:p>
          <a:p>
            <a:endParaRPr lang="en-GB" sz="4000" dirty="0"/>
          </a:p>
          <a:p>
            <a:r>
              <a:rPr lang="en-GB" sz="4000" dirty="0" smtClean="0"/>
              <a:t>You can start setup now or use this </a:t>
            </a:r>
            <a:r>
              <a:rPr lang="en-GB" sz="4000" dirty="0" err="1" smtClean="0"/>
              <a:t>RStudio.cloud</a:t>
            </a:r>
            <a:r>
              <a:rPr lang="en-GB" sz="4000" dirty="0" smtClean="0"/>
              <a:t> instance</a:t>
            </a:r>
            <a:r>
              <a:rPr lang="en-GB" sz="4000" dirty="0"/>
              <a:t>: </a:t>
            </a:r>
            <a:r>
              <a:rPr lang="en-GB" sz="4000" dirty="0">
                <a:hlinkClick r:id="rId3"/>
              </a:rPr>
              <a:t>https://</a:t>
            </a:r>
            <a:r>
              <a:rPr lang="en-GB" sz="4000" dirty="0" smtClean="0">
                <a:hlinkClick r:id="rId3"/>
              </a:rPr>
              <a:t>rstudio.cloud/project/38916</a:t>
            </a:r>
            <a:r>
              <a:rPr lang="en-GB" sz="4000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26906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Your turn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t>Your turn</a:t>
            </a:r>
          </a:p>
        </p:txBody>
      </p:sp>
      <p:sp>
        <p:nvSpPr>
          <p:cNvPr id="153" name="Open mylittlepackage.Rproj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en-GB" sz="5400" dirty="0"/>
              <a:t>[</a:t>
            </a:r>
            <a:r>
              <a:rPr lang="en-GB" sz="5400" dirty="0" smtClean="0"/>
              <a:t>Uses </a:t>
            </a:r>
            <a:r>
              <a:rPr lang="en-GB" sz="5400" dirty="0">
                <a:hlinkClick r:id="rId2"/>
              </a:rPr>
              <a:t>https://</a:t>
            </a:r>
            <a:r>
              <a:rPr lang="en-GB" sz="5400" dirty="0" smtClean="0">
                <a:hlinkClick r:id="rId2"/>
              </a:rPr>
              <a:t>github.com/forwards/mylittlepony</a:t>
            </a:r>
            <a:r>
              <a:rPr lang="en-GB" sz="5400" dirty="0" smtClean="0"/>
              <a:t>]</a:t>
            </a:r>
            <a:endParaRPr lang="en-GB" sz="5400" dirty="0"/>
          </a:p>
          <a:p>
            <a:pPr>
              <a:spcBef>
                <a:spcPts val="1200"/>
              </a:spcBef>
            </a:pPr>
            <a:r>
              <a:rPr dirty="0" smtClean="0"/>
              <a:t>Open </a:t>
            </a:r>
            <a:r>
              <a:rPr dirty="0" err="1" smtClean="0"/>
              <a:t>mylittlep</a:t>
            </a:r>
            <a:r>
              <a:rPr lang="en-GB" dirty="0" err="1" smtClean="0"/>
              <a:t>ony</a:t>
            </a:r>
            <a:r>
              <a:rPr dirty="0" smtClean="0"/>
              <a:t>.</a:t>
            </a:r>
            <a:r>
              <a:rPr dirty="0" err="1" smtClean="0"/>
              <a:t>Rproj</a:t>
            </a:r>
            <a:r>
              <a:rPr dirty="0"/>
              <a:t>. </a:t>
            </a:r>
          </a:p>
          <a:p>
            <a:pPr>
              <a:spcBef>
                <a:spcPts val="1200"/>
              </a:spcBef>
            </a:pPr>
            <a:r>
              <a:rPr dirty="0" smtClean="0"/>
              <a:t>Load </a:t>
            </a:r>
            <a:r>
              <a:rPr dirty="0"/>
              <a:t>all the functions, then run </a:t>
            </a:r>
            <a:r>
              <a:rPr dirty="0" err="1"/>
              <a:t>rpony</a:t>
            </a:r>
            <a:r>
              <a:rPr dirty="0"/>
              <a:t>(10).</a:t>
            </a:r>
          </a:p>
          <a:p>
            <a:pPr>
              <a:spcBef>
                <a:spcPts val="1200"/>
              </a:spcBef>
            </a:pPr>
            <a:r>
              <a:rPr dirty="0" err="1"/>
              <a:t>Uhoh</a:t>
            </a:r>
            <a:r>
              <a:rPr dirty="0"/>
              <a:t>! I have forgotten to include </a:t>
            </a:r>
            <a:r>
              <a:rPr dirty="0" err="1"/>
              <a:t>Fluttershy</a:t>
            </a:r>
            <a:r>
              <a:rPr dirty="0"/>
              <a:t> in the list of ponies. Add her, reload the code, and verify that your change worked.</a:t>
            </a:r>
          </a:p>
        </p:txBody>
      </p:sp>
      <p:sp>
        <p:nvSpPr>
          <p:cNvPr id="154" name="Text"/>
          <p:cNvSpPr txBox="1"/>
          <p:nvPr/>
        </p:nvSpPr>
        <p:spPr>
          <a:xfrm>
            <a:off x="7839028" y="116839"/>
            <a:ext cx="228550" cy="756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 b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hlinkClick r:id=""/>
              </a:defRPr>
            </a:lvl1pPr>
          </a:lstStyle>
          <a:p>
            <a:pPr>
              <a:defRPr b="0"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 b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hlinkClick r:id="rId3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2760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add_cols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&lt;- function(x, y, where = 1) {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 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(where == 1) {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cbind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(y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 x)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else if (where &gt;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(x)) {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cbind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 y)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else {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lhs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&lt;- 1:(where - 1)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cbind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(x[lhs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], y, x[-lhs])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add columns to a data 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827575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some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 inputs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df1 &lt;-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 = 3, b = 4, c = 5)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df2 &lt;-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 = 1, Y = 2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Tweak function in development, then re-run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cases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add_cols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(df1, df2, where = 1)</a:t>
            </a:r>
          </a:p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add_cols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(df1, df2, where = 2)</a:t>
            </a:r>
          </a:p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add_cols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(df1, df2, where = 3)</a:t>
            </a:r>
          </a:p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add_cols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(df1, df2, where = 4)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3297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wo challenges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Two challenges</a:t>
            </a:r>
          </a:p>
        </p:txBody>
      </p:sp>
      <p:sp>
        <p:nvSpPr>
          <p:cNvPr id="113" name="Cmd + Enter is error prone"/>
          <p:cNvSpPr txBox="1"/>
          <p:nvPr/>
        </p:nvSpPr>
        <p:spPr>
          <a:xfrm>
            <a:off x="378028" y="2047805"/>
            <a:ext cx="914352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r>
              <a:rPr lang="en-GB" sz="5400" dirty="0" smtClean="0"/>
              <a:t>Duplication/unsaved changes</a:t>
            </a:r>
            <a:endParaRPr sz="5400" dirty="0"/>
          </a:p>
        </p:txBody>
      </p:sp>
      <p:sp>
        <p:nvSpPr>
          <p:cNvPr id="114" name="Looking at the outputs each run is tedious"/>
          <p:cNvSpPr txBox="1"/>
          <p:nvPr/>
        </p:nvSpPr>
        <p:spPr>
          <a:xfrm>
            <a:off x="3794328" y="5048607"/>
            <a:ext cx="8568691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r>
              <a:rPr sz="5400" dirty="0"/>
              <a:t>Looking at the outputs </a:t>
            </a:r>
            <a:r>
              <a:rPr lang="en-GB" sz="5400" dirty="0" smtClean="0"/>
              <a:t>of </a:t>
            </a:r>
            <a:r>
              <a:rPr sz="5400" dirty="0" smtClean="0"/>
              <a:t>each </a:t>
            </a:r>
            <a:r>
              <a:rPr sz="5400" dirty="0"/>
              <a:t>run is tedious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We need a new workflow!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rPr dirty="0"/>
              <a:t>We need a </a:t>
            </a:r>
            <a:r>
              <a:rPr lang="en-GB" dirty="0" smtClean="0"/>
              <a:t>better</a:t>
            </a:r>
            <a:r>
              <a:rPr dirty="0" smtClean="0"/>
              <a:t> </a:t>
            </a:r>
            <a:r>
              <a:rPr dirty="0"/>
              <a:t>workflow!</a:t>
            </a:r>
          </a:p>
        </p:txBody>
      </p:sp>
      <p:sp>
        <p:nvSpPr>
          <p:cNvPr id="117" name="Cmd + Enter is error prone"/>
          <p:cNvSpPr txBox="1"/>
          <p:nvPr/>
        </p:nvSpPr>
        <p:spPr>
          <a:xfrm>
            <a:off x="378028" y="2047806"/>
            <a:ext cx="914352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r>
              <a:rPr lang="en-GB" sz="5400" dirty="0" smtClean="0"/>
              <a:t>Duplication/unsaved changes</a:t>
            </a:r>
            <a:endParaRPr sz="5400" dirty="0"/>
          </a:p>
        </p:txBody>
      </p:sp>
      <p:sp>
        <p:nvSpPr>
          <p:cNvPr id="118" name="Looking at the outputs each run is tedious"/>
          <p:cNvSpPr txBox="1"/>
          <p:nvPr/>
        </p:nvSpPr>
        <p:spPr>
          <a:xfrm>
            <a:off x="3478064" y="5048607"/>
            <a:ext cx="8568691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2400"/>
              </a:spcBef>
              <a:defRPr sz="6000">
                <a:latin typeface="Archer-Hairline"/>
                <a:ea typeface="Archer-Hairline"/>
                <a:cs typeface="Archer-Hairline"/>
                <a:sym typeface="Archer-Hairline"/>
              </a:defRPr>
            </a:lvl1pPr>
          </a:lstStyle>
          <a:p>
            <a:r>
              <a:rPr sz="5400" dirty="0"/>
              <a:t>Looking at the outputs </a:t>
            </a:r>
            <a:r>
              <a:rPr lang="en-GB" sz="5400" dirty="0" smtClean="0"/>
              <a:t>of </a:t>
            </a:r>
            <a:r>
              <a:rPr sz="5400" dirty="0" smtClean="0"/>
              <a:t>each </a:t>
            </a:r>
            <a:r>
              <a:rPr sz="5400" dirty="0"/>
              <a:t>run is tedious</a:t>
            </a:r>
          </a:p>
        </p:txBody>
      </p:sp>
      <p:sp>
        <p:nvSpPr>
          <p:cNvPr id="119" name="Put code in R/ and use devtools::load_all()"/>
          <p:cNvSpPr txBox="1"/>
          <p:nvPr/>
        </p:nvSpPr>
        <p:spPr>
          <a:xfrm>
            <a:off x="1732280" y="3055282"/>
            <a:ext cx="611385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GB" sz="3200" dirty="0" smtClean="0"/>
              <a:t>Create a formal suite of unit tests</a:t>
            </a:r>
            <a:endParaRPr sz="3200" b="1" dirty="0"/>
          </a:p>
        </p:txBody>
      </p:sp>
      <p:sp>
        <p:nvSpPr>
          <p:cNvPr id="120" name="Write unit tests and use devtools::test()"/>
          <p:cNvSpPr txBox="1"/>
          <p:nvPr/>
        </p:nvSpPr>
        <p:spPr>
          <a:xfrm>
            <a:off x="4198144" y="6928782"/>
            <a:ext cx="740747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GB" sz="3200" dirty="0" smtClean="0"/>
              <a:t>Use </a:t>
            </a:r>
            <a:r>
              <a:rPr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sz="3200" dirty="0">
                <a:latin typeface="Consolas" panose="020B0609020204030204" pitchFamily="49" charset="0"/>
                <a:cs typeface="Consolas" panose="020B0609020204030204" pitchFamily="49" charset="0"/>
              </a:rPr>
              <a:t>::test</a:t>
            </a:r>
            <a:r>
              <a:rPr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3200" dirty="0" smtClean="0"/>
              <a:t>to run &amp; check</a:t>
            </a:r>
            <a:endParaRPr sz="3200" b="1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o far we’ve done this: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Testing workflow</a:t>
            </a:r>
            <a:endParaRPr dirty="0"/>
          </a:p>
        </p:txBody>
      </p:sp>
      <p:sp>
        <p:nvSpPr>
          <p:cNvPr id="136" name="Write R code"/>
          <p:cNvSpPr/>
          <p:nvPr/>
        </p:nvSpPr>
        <p:spPr>
          <a:xfrm>
            <a:off x="2019261" y="2022376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rPr dirty="0"/>
              <a:t>Write R code</a:t>
            </a:r>
          </a:p>
        </p:txBody>
      </p:sp>
      <p:sp>
        <p:nvSpPr>
          <p:cNvPr id="137" name="Reload code"/>
          <p:cNvSpPr/>
          <p:nvPr/>
        </p:nvSpPr>
        <p:spPr>
          <a:xfrm>
            <a:off x="7728301" y="2022376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Reload code</a:t>
            </a:r>
          </a:p>
        </p:txBody>
      </p:sp>
      <p:cxnSp>
        <p:nvCxnSpPr>
          <p:cNvPr id="138" name="Connection Line"/>
          <p:cNvCxnSpPr>
            <a:stCxn id="136" idx="3"/>
            <a:endCxn id="137" idx="1"/>
          </p:cNvCxnSpPr>
          <p:nvPr/>
        </p:nvCxnSpPr>
        <p:spPr>
          <a:xfrm>
            <a:off x="4583958" y="2657377"/>
            <a:ext cx="3144343" cy="0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39" name="Connection Line"/>
          <p:cNvCxnSpPr/>
          <p:nvPr/>
        </p:nvCxnSpPr>
        <p:spPr>
          <a:xfrm flipH="1">
            <a:off x="7281862" y="3318520"/>
            <a:ext cx="1741487" cy="2594713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140" name="Connection Line"/>
          <p:cNvCxnSpPr/>
          <p:nvPr/>
        </p:nvCxnSpPr>
        <p:spPr>
          <a:xfrm flipH="1" flipV="1">
            <a:off x="3052031" y="3318520"/>
            <a:ext cx="2285294" cy="2580191"/>
          </a:xfrm>
          <a:prstGeom prst="straightConnector1">
            <a:avLst/>
          </a:prstGeom>
          <a:ln w="508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41" name="Explore in console"/>
          <p:cNvSpPr/>
          <p:nvPr/>
        </p:nvSpPr>
        <p:spPr>
          <a:xfrm>
            <a:off x="4833267" y="5910808"/>
            <a:ext cx="331933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rPr lang="en-GB" dirty="0" smtClean="0"/>
              <a:t>Run automated tests</a:t>
            </a:r>
          </a:p>
        </p:txBody>
      </p:sp>
      <p:sp>
        <p:nvSpPr>
          <p:cNvPr id="142" name="Cmd/Ctrl + Shift + L"/>
          <p:cNvSpPr txBox="1"/>
          <p:nvPr/>
        </p:nvSpPr>
        <p:spPr>
          <a:xfrm>
            <a:off x="6705476" y="3623876"/>
            <a:ext cx="5112568" cy="702756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rPr dirty="0" err="1"/>
              <a:t>Cmd</a:t>
            </a:r>
            <a:r>
              <a:rPr dirty="0"/>
              <a:t>/Ctrl + Shift + L</a:t>
            </a:r>
          </a:p>
        </p:txBody>
      </p:sp>
      <p:sp>
        <p:nvSpPr>
          <p:cNvPr id="143" name="devtools::load_all()"/>
          <p:cNvSpPr txBox="1"/>
          <p:nvPr/>
        </p:nvSpPr>
        <p:spPr>
          <a:xfrm>
            <a:off x="6862440" y="4177199"/>
            <a:ext cx="4623060" cy="595035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load_all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2" name="Cmd/Ctrl + Shift + L"/>
          <p:cNvSpPr txBox="1"/>
          <p:nvPr/>
        </p:nvSpPr>
        <p:spPr>
          <a:xfrm>
            <a:off x="4113188" y="7368292"/>
            <a:ext cx="5400600" cy="702756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rPr dirty="0" err="1"/>
              <a:t>Cmd</a:t>
            </a:r>
            <a:r>
              <a:rPr dirty="0"/>
              <a:t>/Ctrl + Shift + </a:t>
            </a:r>
            <a:r>
              <a:rPr lang="en-GB" dirty="0" smtClean="0"/>
              <a:t>T</a:t>
            </a:r>
            <a:endParaRPr dirty="0"/>
          </a:p>
        </p:txBody>
      </p:sp>
      <p:sp>
        <p:nvSpPr>
          <p:cNvPr id="13" name="devtools::load_all()"/>
          <p:cNvSpPr txBox="1"/>
          <p:nvPr/>
        </p:nvSpPr>
        <p:spPr>
          <a:xfrm>
            <a:off x="4702200" y="7921615"/>
            <a:ext cx="3718967" cy="595035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78758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usethis::use_test(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use_test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Adding '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' to Suggests field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Creating 'tests/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/'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Writing 'tests/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testthat.R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'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✔ Writing 'tests/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/test-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add_cols.R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'</a:t>
            </a:r>
          </a:p>
          <a:p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● Modify 'tests/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/test-</a:t>
            </a:r>
            <a:r>
              <a:rPr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add_cols.R</a:t>
            </a:r>
            <a:r>
              <a:rPr sz="4000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'</a:t>
            </a:r>
            <a:endParaRPr sz="4000"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</p:txBody>
      </p:sp>
      <p:sp>
        <p:nvSpPr>
          <p:cNvPr id="131" name="Even more convenient with some conven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Adding tests using </a:t>
            </a:r>
            <a:r>
              <a:rPr lang="en-GB" b="1" dirty="0" err="1" smtClean="0"/>
              <a:t>testthat</a:t>
            </a:r>
            <a:endParaRPr dirty="0"/>
          </a:p>
        </p:txBody>
      </p:sp>
      <p:sp>
        <p:nvSpPr>
          <p:cNvPr id="132" name="Set up testthat infrastructure"/>
          <p:cNvSpPr/>
          <p:nvPr/>
        </p:nvSpPr>
        <p:spPr>
          <a:xfrm>
            <a:off x="5206256" y="1852464"/>
            <a:ext cx="6356400" cy="113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0" y="0"/>
                </a:moveTo>
                <a:cubicBezTo>
                  <a:pt x="130" y="0"/>
                  <a:pt x="0" y="541"/>
                  <a:pt x="0" y="1209"/>
                </a:cubicBezTo>
                <a:lnTo>
                  <a:pt x="0" y="15609"/>
                </a:lnTo>
                <a:cubicBezTo>
                  <a:pt x="0" y="16276"/>
                  <a:pt x="130" y="16818"/>
                  <a:pt x="290" y="16818"/>
                </a:cubicBezTo>
                <a:lnTo>
                  <a:pt x="9009" y="16818"/>
                </a:lnTo>
                <a:lnTo>
                  <a:pt x="9589" y="21600"/>
                </a:lnTo>
                <a:lnTo>
                  <a:pt x="10167" y="16818"/>
                </a:lnTo>
                <a:lnTo>
                  <a:pt x="21310" y="16818"/>
                </a:lnTo>
                <a:cubicBezTo>
                  <a:pt x="21470" y="16818"/>
                  <a:pt x="21600" y="16276"/>
                  <a:pt x="21600" y="15609"/>
                </a:cubicBezTo>
                <a:lnTo>
                  <a:pt x="21600" y="1209"/>
                </a:lnTo>
                <a:cubicBezTo>
                  <a:pt x="21600" y="541"/>
                  <a:pt x="21470" y="0"/>
                  <a:pt x="21310" y="0"/>
                </a:cubicBezTo>
                <a:lnTo>
                  <a:pt x="290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Set up </a:t>
            </a:r>
            <a:r>
              <a:rPr dirty="0" err="1"/>
              <a:t>testthat</a:t>
            </a:r>
            <a:r>
              <a:rPr dirty="0"/>
              <a:t> </a:t>
            </a:r>
            <a:r>
              <a:rPr dirty="0" smtClean="0"/>
              <a:t>in</a:t>
            </a:r>
            <a:r>
              <a:rPr lang="en-GB" dirty="0" smtClean="0"/>
              <a:t>a</a:t>
            </a:r>
            <a:r>
              <a:rPr dirty="0" err="1" smtClean="0"/>
              <a:t>frastructure</a:t>
            </a:r>
            <a:endParaRPr dirty="0"/>
          </a:p>
        </p:txBody>
      </p:sp>
      <p:sp>
        <p:nvSpPr>
          <p:cNvPr id="133" name="Create test file matching script"/>
          <p:cNvSpPr/>
          <p:nvPr/>
        </p:nvSpPr>
        <p:spPr>
          <a:xfrm>
            <a:off x="6070352" y="6604992"/>
            <a:ext cx="6336704" cy="108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21" y="0"/>
                </a:moveTo>
                <a:lnTo>
                  <a:pt x="2241" y="4078"/>
                </a:lnTo>
                <a:lnTo>
                  <a:pt x="290" y="4078"/>
                </a:lnTo>
                <a:cubicBezTo>
                  <a:pt x="130" y="4078"/>
                  <a:pt x="0" y="4641"/>
                  <a:pt x="0" y="5337"/>
                </a:cubicBezTo>
                <a:lnTo>
                  <a:pt x="0" y="20341"/>
                </a:lnTo>
                <a:cubicBezTo>
                  <a:pt x="0" y="21036"/>
                  <a:pt x="130" y="21600"/>
                  <a:pt x="290" y="21600"/>
                </a:cubicBezTo>
                <a:lnTo>
                  <a:pt x="21310" y="21600"/>
                </a:lnTo>
                <a:cubicBezTo>
                  <a:pt x="21470" y="21600"/>
                  <a:pt x="21600" y="21036"/>
                  <a:pt x="21600" y="20341"/>
                </a:cubicBezTo>
                <a:lnTo>
                  <a:pt x="21600" y="5337"/>
                </a:lnTo>
                <a:cubicBezTo>
                  <a:pt x="21600" y="4641"/>
                  <a:pt x="21470" y="4078"/>
                  <a:pt x="21310" y="4078"/>
                </a:cubicBezTo>
                <a:lnTo>
                  <a:pt x="3401" y="4078"/>
                </a:lnTo>
                <a:lnTo>
                  <a:pt x="2821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Create test file matching script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t_pos &lt;- function(i) {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at_pos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&lt;- function(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defRPr sz="29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(df1, df2, where =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defRPr sz="29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defRPr sz="2900"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900"/>
            </a:pP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expect_named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at_pos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(1), c("X", "Y", "a", "b", "c"))</a:t>
            </a:r>
          </a:p>
          <a:p>
            <a:pPr>
              <a:defRPr sz="2900"/>
            </a:pP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expect_named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at_pos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(2), c("a", "X", "Y", "b", "c"))</a:t>
            </a:r>
          </a:p>
          <a:p>
            <a:pPr>
              <a:defRPr sz="2900"/>
            </a:pP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expect_named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at_pos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(3), c("a", "b", "X", "Y", "c"))</a:t>
            </a:r>
          </a:p>
          <a:p>
            <a:pPr>
              <a:defRPr sz="2900"/>
            </a:pP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expect_named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at_pos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(4), c("a", "b", "c", "X", "Y"))</a:t>
            </a:r>
          </a:p>
        </p:txBody>
      </p:sp>
      <p:sp>
        <p:nvSpPr>
          <p:cNvPr id="166" name="Key idea of unit testing is to automate!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idea of unit testing is to automate!</a:t>
            </a:r>
          </a:p>
        </p:txBody>
      </p:sp>
      <p:sp>
        <p:nvSpPr>
          <p:cNvPr id="167" name="Helper function to reduce duplication"/>
          <p:cNvSpPr/>
          <p:nvPr/>
        </p:nvSpPr>
        <p:spPr>
          <a:xfrm>
            <a:off x="2984500" y="1872605"/>
            <a:ext cx="8630468" cy="1107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8" y="0"/>
                </a:moveTo>
                <a:cubicBezTo>
                  <a:pt x="102" y="0"/>
                  <a:pt x="0" y="554"/>
                  <a:pt x="0" y="1238"/>
                </a:cubicBezTo>
                <a:lnTo>
                  <a:pt x="0" y="15989"/>
                </a:lnTo>
                <a:cubicBezTo>
                  <a:pt x="0" y="16673"/>
                  <a:pt x="102" y="17227"/>
                  <a:pt x="228" y="17227"/>
                </a:cubicBezTo>
                <a:lnTo>
                  <a:pt x="881" y="17227"/>
                </a:lnTo>
                <a:lnTo>
                  <a:pt x="1337" y="21600"/>
                </a:lnTo>
                <a:lnTo>
                  <a:pt x="1793" y="17227"/>
                </a:lnTo>
                <a:lnTo>
                  <a:pt x="21372" y="17227"/>
                </a:lnTo>
                <a:cubicBezTo>
                  <a:pt x="21498" y="17227"/>
                  <a:pt x="21600" y="16673"/>
                  <a:pt x="21600" y="15989"/>
                </a:cubicBezTo>
                <a:lnTo>
                  <a:pt x="21600" y="1238"/>
                </a:lnTo>
                <a:cubicBezTo>
                  <a:pt x="21600" y="554"/>
                  <a:pt x="21498" y="0"/>
                  <a:pt x="21372" y="0"/>
                </a:cubicBezTo>
                <a:lnTo>
                  <a:pt x="228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252000" anchor="ctr" anchorCtr="0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Helper function to reduce duplication</a:t>
            </a:r>
          </a:p>
        </p:txBody>
      </p:sp>
      <p:sp>
        <p:nvSpPr>
          <p:cNvPr id="168" name="Describes an expected property of the output"/>
          <p:cNvSpPr/>
          <p:nvPr/>
        </p:nvSpPr>
        <p:spPr>
          <a:xfrm>
            <a:off x="965200" y="7933147"/>
            <a:ext cx="10433744" cy="1089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9" y="0"/>
                </a:moveTo>
                <a:lnTo>
                  <a:pt x="1400" y="4084"/>
                </a:lnTo>
                <a:lnTo>
                  <a:pt x="194" y="4084"/>
                </a:lnTo>
                <a:cubicBezTo>
                  <a:pt x="87" y="4084"/>
                  <a:pt x="0" y="4648"/>
                  <a:pt x="0" y="5343"/>
                </a:cubicBezTo>
                <a:lnTo>
                  <a:pt x="0" y="20341"/>
                </a:lnTo>
                <a:cubicBezTo>
                  <a:pt x="0" y="21036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036"/>
                  <a:pt x="21600" y="20341"/>
                </a:cubicBezTo>
                <a:lnTo>
                  <a:pt x="21600" y="5343"/>
                </a:lnTo>
                <a:cubicBezTo>
                  <a:pt x="21600" y="4648"/>
                  <a:pt x="21513" y="4084"/>
                  <a:pt x="21406" y="4084"/>
                </a:cubicBezTo>
                <a:lnTo>
                  <a:pt x="2178" y="4084"/>
                </a:lnTo>
                <a:lnTo>
                  <a:pt x="1789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2880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Describes an expected property of the output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# In tests/testthat/test-add_cols.R…"/>
          <p:cNvSpPr>
            <a:spLocks noGrp="1"/>
          </p:cNvSpPr>
          <p:nvPr>
            <p:ph type="body" idx="1"/>
          </p:nvPr>
        </p:nvSpPr>
        <p:spPr>
          <a:xfrm>
            <a:off x="482600" y="1460500"/>
            <a:ext cx="12039600" cy="7696200"/>
          </a:xfrm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 In 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tests/</a:t>
            </a:r>
            <a:r>
              <a:rPr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testthat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/test-</a:t>
            </a:r>
            <a:r>
              <a:rPr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add_cols.R</a:t>
            </a:r>
            <a:endParaRPr lang="en-GB" dirty="0" smtClean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>
              <a:defRPr sz="2900"/>
            </a:pPr>
            <a:r>
              <a:rPr lang="en-GB" dirty="0">
                <a:solidFill>
                  <a:schemeClr val="tx1"/>
                </a:solidFill>
              </a:rPr>
              <a:t>context("</a:t>
            </a:r>
            <a:r>
              <a:rPr lang="en-GB" dirty="0" err="1">
                <a:solidFill>
                  <a:schemeClr val="tx1"/>
                </a:solidFill>
              </a:rPr>
              <a:t>add_cols</a:t>
            </a:r>
            <a:r>
              <a:rPr lang="en-GB" dirty="0">
                <a:solidFill>
                  <a:schemeClr val="tx1"/>
                </a:solidFill>
              </a:rPr>
              <a:t>")</a:t>
            </a:r>
            <a:endParaRPr dirty="0">
              <a:solidFill>
                <a:schemeClr val="tx1"/>
              </a:solidFill>
            </a:endParaRPr>
          </a:p>
          <a:p>
            <a:pPr>
              <a:defRPr sz="2900"/>
            </a:pP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>
              <a:defRPr sz="2900"/>
            </a:pPr>
            <a:r>
              <a:rPr dirty="0" err="1"/>
              <a:t>test_that</a:t>
            </a:r>
            <a:r>
              <a:rPr dirty="0"/>
              <a:t>("can add column at any position", {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at_pos</a:t>
            </a:r>
            <a:r>
              <a:rPr dirty="0"/>
              <a:t> &lt;- function(</a:t>
            </a:r>
            <a:r>
              <a:rPr dirty="0" err="1"/>
              <a:t>i</a:t>
            </a:r>
            <a:r>
              <a:rPr dirty="0"/>
              <a:t>) {</a:t>
            </a:r>
          </a:p>
          <a:p>
            <a:pPr>
              <a:defRPr sz="2900"/>
            </a:pPr>
            <a:r>
              <a:rPr dirty="0"/>
              <a:t>    </a:t>
            </a:r>
            <a:r>
              <a:rPr dirty="0" err="1"/>
              <a:t>add_cols</a:t>
            </a:r>
            <a:r>
              <a:rPr dirty="0"/>
              <a:t>(df1, df2, where = </a:t>
            </a:r>
            <a:r>
              <a:rPr dirty="0" err="1"/>
              <a:t>i</a:t>
            </a:r>
            <a:r>
              <a:rPr dirty="0"/>
              <a:t>)</a:t>
            </a:r>
          </a:p>
          <a:p>
            <a:pPr>
              <a:defRPr sz="2900"/>
            </a:pPr>
            <a:r>
              <a:rPr dirty="0"/>
              <a:t>  }</a:t>
            </a:r>
          </a:p>
          <a:p>
            <a:pPr>
              <a:defRPr sz="2900"/>
            </a:pPr>
            <a:r>
              <a:rPr dirty="0"/>
              <a:t>  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(1), c("X", "Y", "a", "b", "c"))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(2), c("a", "X", "Y", "b", "c"))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(3), c("a", "b", "X", "Y", "c"))</a:t>
            </a:r>
          </a:p>
          <a:p>
            <a:pPr>
              <a:defRPr sz="2900"/>
            </a:pPr>
            <a:r>
              <a:rPr dirty="0"/>
              <a:t>  </a:t>
            </a:r>
            <a:r>
              <a:rPr dirty="0" err="1"/>
              <a:t>expect_named</a:t>
            </a:r>
            <a:r>
              <a:rPr dirty="0"/>
              <a:t>(</a:t>
            </a:r>
            <a:r>
              <a:rPr dirty="0" err="1"/>
              <a:t>at_pos</a:t>
            </a:r>
            <a:r>
              <a:rPr dirty="0"/>
              <a:t>(4), c("a", "b", "c", "X", "Y"))</a:t>
            </a:r>
          </a:p>
          <a:p>
            <a:pPr>
              <a:defRPr sz="2900"/>
            </a:pPr>
            <a:r>
              <a:rPr dirty="0"/>
              <a:t>})</a:t>
            </a:r>
          </a:p>
        </p:txBody>
      </p:sp>
      <p:sp>
        <p:nvSpPr>
          <p:cNvPr id="171" name="And this automation must follow conventions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And this automation must </a:t>
            </a:r>
            <a:r>
              <a:rPr dirty="0"/>
              <a:t>follow conventions</a:t>
            </a:r>
          </a:p>
        </p:txBody>
      </p:sp>
      <p:sp>
        <p:nvSpPr>
          <p:cNvPr id="172" name="Tests for R/add_cols.R"/>
          <p:cNvSpPr/>
          <p:nvPr/>
        </p:nvSpPr>
        <p:spPr>
          <a:xfrm>
            <a:off x="4702200" y="916360"/>
            <a:ext cx="6408712" cy="1191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" y="0"/>
                </a:moveTo>
                <a:cubicBezTo>
                  <a:pt x="161" y="0"/>
                  <a:pt x="0" y="516"/>
                  <a:pt x="0" y="1152"/>
                </a:cubicBezTo>
                <a:lnTo>
                  <a:pt x="0" y="15986"/>
                </a:lnTo>
                <a:cubicBezTo>
                  <a:pt x="0" y="16622"/>
                  <a:pt x="161" y="17137"/>
                  <a:pt x="360" y="17137"/>
                </a:cubicBezTo>
                <a:lnTo>
                  <a:pt x="1975" y="17137"/>
                </a:lnTo>
                <a:lnTo>
                  <a:pt x="2694" y="21600"/>
                </a:lnTo>
                <a:lnTo>
                  <a:pt x="3416" y="17137"/>
                </a:lnTo>
                <a:lnTo>
                  <a:pt x="21240" y="17137"/>
                </a:lnTo>
                <a:cubicBezTo>
                  <a:pt x="21439" y="17137"/>
                  <a:pt x="21600" y="16622"/>
                  <a:pt x="21600" y="15986"/>
                </a:cubicBezTo>
                <a:lnTo>
                  <a:pt x="21600" y="1152"/>
                </a:lnTo>
                <a:cubicBezTo>
                  <a:pt x="21600" y="516"/>
                  <a:pt x="21439" y="0"/>
                  <a:pt x="21240" y="0"/>
                </a:cubicBezTo>
                <a:lnTo>
                  <a:pt x="360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2880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Tests for R/</a:t>
            </a:r>
            <a:r>
              <a:rPr dirty="0" err="1"/>
              <a:t>add_cols.R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reliminari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Preliminaries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sts are organised in three laye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Tests are organised in three layers</a:t>
            </a:r>
          </a:p>
        </p:txBody>
      </p:sp>
      <p:sp>
        <p:nvSpPr>
          <p:cNvPr id="175" name="Rectangle"/>
          <p:cNvSpPr/>
          <p:nvPr/>
        </p:nvSpPr>
        <p:spPr>
          <a:xfrm>
            <a:off x="742092" y="1829534"/>
            <a:ext cx="10821631" cy="75392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/>
            <a:endParaRPr/>
          </a:p>
        </p:txBody>
      </p:sp>
      <p:grpSp>
        <p:nvGrpSpPr>
          <p:cNvPr id="182" name="Group"/>
          <p:cNvGrpSpPr/>
          <p:nvPr/>
        </p:nvGrpSpPr>
        <p:grpSpPr>
          <a:xfrm>
            <a:off x="1494380" y="2671889"/>
            <a:ext cx="2326592" cy="3627959"/>
            <a:chOff x="0" y="52069"/>
            <a:chExt cx="2326591" cy="3627958"/>
          </a:xfrm>
        </p:grpSpPr>
        <p:sp>
          <p:nvSpPr>
            <p:cNvPr id="176" name="Rectangle"/>
            <p:cNvSpPr/>
            <p:nvPr/>
          </p:nvSpPr>
          <p:spPr>
            <a:xfrm>
              <a:off x="12700" y="673100"/>
              <a:ext cx="2313891" cy="3006927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7" name="Expectation"/>
            <p:cNvSpPr txBox="1"/>
            <p:nvPr/>
          </p:nvSpPr>
          <p:spPr>
            <a:xfrm>
              <a:off x="150142" y="8284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78" name="Expectation"/>
            <p:cNvSpPr txBox="1"/>
            <p:nvPr/>
          </p:nvSpPr>
          <p:spPr>
            <a:xfrm>
              <a:off x="150142" y="14888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79" name="Expectation"/>
            <p:cNvSpPr txBox="1"/>
            <p:nvPr/>
          </p:nvSpPr>
          <p:spPr>
            <a:xfrm>
              <a:off x="150142" y="28096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0" name="Expectation"/>
            <p:cNvSpPr txBox="1"/>
            <p:nvPr/>
          </p:nvSpPr>
          <p:spPr>
            <a:xfrm>
              <a:off x="150142" y="21492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1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4989612" y="2207356"/>
            <a:ext cx="2326592" cy="2816828"/>
            <a:chOff x="0" y="52069"/>
            <a:chExt cx="2326591" cy="2816827"/>
          </a:xfrm>
        </p:grpSpPr>
        <p:sp>
          <p:nvSpPr>
            <p:cNvPr id="183" name="Rectangle"/>
            <p:cNvSpPr/>
            <p:nvPr/>
          </p:nvSpPr>
          <p:spPr>
            <a:xfrm>
              <a:off x="12700" y="673100"/>
              <a:ext cx="2313891" cy="2195796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4" name="Expectation"/>
            <p:cNvSpPr txBox="1"/>
            <p:nvPr/>
          </p:nvSpPr>
          <p:spPr>
            <a:xfrm>
              <a:off x="150142" y="8284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5" name="Expectation"/>
            <p:cNvSpPr txBox="1"/>
            <p:nvPr/>
          </p:nvSpPr>
          <p:spPr>
            <a:xfrm>
              <a:off x="150142" y="14888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6" name="Expectation"/>
            <p:cNvSpPr txBox="1"/>
            <p:nvPr/>
          </p:nvSpPr>
          <p:spPr>
            <a:xfrm>
              <a:off x="150142" y="21492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87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3623328" y="6837400"/>
            <a:ext cx="2326592" cy="1496030"/>
            <a:chOff x="0" y="52069"/>
            <a:chExt cx="2326591" cy="1496028"/>
          </a:xfrm>
        </p:grpSpPr>
        <p:sp>
          <p:nvSpPr>
            <p:cNvPr id="189" name="Rectangle"/>
            <p:cNvSpPr/>
            <p:nvPr/>
          </p:nvSpPr>
          <p:spPr>
            <a:xfrm>
              <a:off x="12700" y="673100"/>
              <a:ext cx="2313891" cy="874997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" name="Expectation"/>
            <p:cNvSpPr txBox="1"/>
            <p:nvPr/>
          </p:nvSpPr>
          <p:spPr>
            <a:xfrm>
              <a:off x="150142" y="828470"/>
              <a:ext cx="2109551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91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201" name="Group"/>
          <p:cNvGrpSpPr/>
          <p:nvPr/>
        </p:nvGrpSpPr>
        <p:grpSpPr>
          <a:xfrm>
            <a:off x="7850594" y="3303351"/>
            <a:ext cx="2326592" cy="4798028"/>
            <a:chOff x="0" y="52069"/>
            <a:chExt cx="2326591" cy="4798027"/>
          </a:xfrm>
        </p:grpSpPr>
        <p:sp>
          <p:nvSpPr>
            <p:cNvPr id="193" name="Rectangle"/>
            <p:cNvSpPr/>
            <p:nvPr/>
          </p:nvSpPr>
          <p:spPr>
            <a:xfrm>
              <a:off x="12700" y="673100"/>
              <a:ext cx="2313891" cy="4176996"/>
            </a:xfrm>
            <a:prstGeom prst="rect">
              <a:avLst/>
            </a:prstGeom>
            <a:solidFill>
              <a:srgbClr val="FFFFFF">
                <a:alpha val="29711"/>
              </a:srgbClr>
            </a:solidFill>
            <a:ln w="25400" cap="flat"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prstDash val="solid"/>
              <a:miter lim="400000"/>
            </a:ln>
            <a:effectLst/>
          </p:spPr>
          <p:txBody>
            <a:bodyPr wrap="square" lIns="63500" tIns="63500" rIns="63500" bIns="6350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4" name="Expectation"/>
            <p:cNvSpPr txBox="1"/>
            <p:nvPr/>
          </p:nvSpPr>
          <p:spPr>
            <a:xfrm>
              <a:off x="150142" y="8284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95" name="Expectation"/>
            <p:cNvSpPr txBox="1"/>
            <p:nvPr/>
          </p:nvSpPr>
          <p:spPr>
            <a:xfrm>
              <a:off x="150142" y="14888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96" name="Expectation"/>
            <p:cNvSpPr txBox="1"/>
            <p:nvPr/>
          </p:nvSpPr>
          <p:spPr>
            <a:xfrm>
              <a:off x="150142" y="28096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197" name="Expectation"/>
            <p:cNvSpPr txBox="1"/>
            <p:nvPr/>
          </p:nvSpPr>
          <p:spPr>
            <a:xfrm>
              <a:off x="150142" y="21492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 smtClean="0"/>
                <a:t>Expectation</a:t>
              </a:r>
              <a:endParaRPr sz="3000" dirty="0"/>
            </a:p>
          </p:txBody>
        </p:sp>
        <p:sp>
          <p:nvSpPr>
            <p:cNvPr id="198" name="Test"/>
            <p:cNvSpPr txBox="1"/>
            <p:nvPr/>
          </p:nvSpPr>
          <p:spPr>
            <a:xfrm>
              <a:off x="0" y="52069"/>
              <a:ext cx="750723" cy="556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Test</a:t>
              </a:r>
            </a:p>
          </p:txBody>
        </p:sp>
        <p:sp>
          <p:nvSpPr>
            <p:cNvPr id="199" name="Expectation"/>
            <p:cNvSpPr txBox="1"/>
            <p:nvPr/>
          </p:nvSpPr>
          <p:spPr>
            <a:xfrm>
              <a:off x="150142" y="34700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  <p:sp>
          <p:nvSpPr>
            <p:cNvPr id="200" name="Expectation"/>
            <p:cNvSpPr txBox="1"/>
            <p:nvPr/>
          </p:nvSpPr>
          <p:spPr>
            <a:xfrm>
              <a:off x="150142" y="4130470"/>
              <a:ext cx="210955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3000" dirty="0"/>
                <a:t>Expectation</a:t>
              </a:r>
            </a:p>
          </p:txBody>
        </p:sp>
      </p:grpSp>
      <p:sp>
        <p:nvSpPr>
          <p:cNvPr id="202" name="File"/>
          <p:cNvSpPr txBox="1"/>
          <p:nvPr/>
        </p:nvSpPr>
        <p:spPr>
          <a:xfrm>
            <a:off x="729392" y="1208503"/>
            <a:ext cx="675742" cy="55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File</a:t>
            </a:r>
          </a:p>
        </p:txBody>
      </p:sp>
      <p:sp>
        <p:nvSpPr>
          <p:cNvPr id="203" name="One per .R file in R/"/>
          <p:cNvSpPr/>
          <p:nvPr/>
        </p:nvSpPr>
        <p:spPr>
          <a:xfrm>
            <a:off x="1522777" y="1100463"/>
            <a:ext cx="4095039" cy="944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2" y="0"/>
                </a:moveTo>
                <a:cubicBezTo>
                  <a:pt x="1692" y="0"/>
                  <a:pt x="1522" y="650"/>
                  <a:pt x="1522" y="1451"/>
                </a:cubicBezTo>
                <a:lnTo>
                  <a:pt x="1522" y="7248"/>
                </a:lnTo>
                <a:lnTo>
                  <a:pt x="0" y="10151"/>
                </a:lnTo>
                <a:lnTo>
                  <a:pt x="1522" y="13054"/>
                </a:lnTo>
                <a:lnTo>
                  <a:pt x="1522" y="20149"/>
                </a:lnTo>
                <a:cubicBezTo>
                  <a:pt x="1522" y="20950"/>
                  <a:pt x="1692" y="21600"/>
                  <a:pt x="1902" y="21600"/>
                </a:cubicBezTo>
                <a:lnTo>
                  <a:pt x="21220" y="21600"/>
                </a:lnTo>
                <a:cubicBezTo>
                  <a:pt x="21430" y="21600"/>
                  <a:pt x="21600" y="20950"/>
                  <a:pt x="21600" y="20149"/>
                </a:cubicBezTo>
                <a:lnTo>
                  <a:pt x="21600" y="1451"/>
                </a:lnTo>
                <a:cubicBezTo>
                  <a:pt x="21600" y="650"/>
                  <a:pt x="21430" y="0"/>
                  <a:pt x="21220" y="0"/>
                </a:cubicBezTo>
                <a:lnTo>
                  <a:pt x="1902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lang="en-GB" sz="2800" dirty="0" smtClean="0"/>
              <a:t>   </a:t>
            </a:r>
            <a:r>
              <a:rPr sz="2800" dirty="0" smtClean="0"/>
              <a:t>One </a:t>
            </a:r>
            <a:r>
              <a:rPr sz="2800" dirty="0"/>
              <a:t>per .R file in R/</a:t>
            </a:r>
          </a:p>
        </p:txBody>
      </p:sp>
      <p:sp>
        <p:nvSpPr>
          <p:cNvPr id="204" name="Hard to define precisely. One per “chunk” of functionality."/>
          <p:cNvSpPr/>
          <p:nvPr/>
        </p:nvSpPr>
        <p:spPr>
          <a:xfrm>
            <a:off x="7863294" y="1486634"/>
            <a:ext cx="4903802" cy="173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6" y="0"/>
                </a:moveTo>
                <a:cubicBezTo>
                  <a:pt x="133" y="0"/>
                  <a:pt x="0" y="329"/>
                  <a:pt x="0" y="734"/>
                </a:cubicBezTo>
                <a:lnTo>
                  <a:pt x="0" y="17579"/>
                </a:lnTo>
                <a:cubicBezTo>
                  <a:pt x="0" y="17985"/>
                  <a:pt x="133" y="18314"/>
                  <a:pt x="296" y="18314"/>
                </a:cubicBezTo>
                <a:lnTo>
                  <a:pt x="1250" y="18314"/>
                </a:lnTo>
                <a:lnTo>
                  <a:pt x="1843" y="21600"/>
                </a:lnTo>
                <a:lnTo>
                  <a:pt x="2436" y="18314"/>
                </a:lnTo>
                <a:lnTo>
                  <a:pt x="21304" y="18314"/>
                </a:lnTo>
                <a:cubicBezTo>
                  <a:pt x="21467" y="18314"/>
                  <a:pt x="21600" y="17985"/>
                  <a:pt x="21600" y="17579"/>
                </a:cubicBezTo>
                <a:lnTo>
                  <a:pt x="21600" y="734"/>
                </a:lnTo>
                <a:cubicBezTo>
                  <a:pt x="21600" y="329"/>
                  <a:pt x="21467" y="0"/>
                  <a:pt x="21304" y="0"/>
                </a:cubicBezTo>
                <a:lnTo>
                  <a:pt x="296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3240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sz="2800" dirty="0"/>
              <a:t>Hard to define precisely. One per “chunk” of functionality.</a:t>
            </a:r>
          </a:p>
        </p:txBody>
      </p:sp>
      <p:sp>
        <p:nvSpPr>
          <p:cNvPr id="205" name="Very fine grained"/>
          <p:cNvSpPr/>
          <p:nvPr/>
        </p:nvSpPr>
        <p:spPr>
          <a:xfrm>
            <a:off x="4799322" y="6381803"/>
            <a:ext cx="3088086" cy="1143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7" y="0"/>
                </a:moveTo>
                <a:cubicBezTo>
                  <a:pt x="156" y="0"/>
                  <a:pt x="0" y="421"/>
                  <a:pt x="0" y="937"/>
                </a:cubicBezTo>
                <a:lnTo>
                  <a:pt x="0" y="16061"/>
                </a:lnTo>
                <a:cubicBezTo>
                  <a:pt x="0" y="16577"/>
                  <a:pt x="156" y="16991"/>
                  <a:pt x="347" y="16991"/>
                </a:cubicBezTo>
                <a:lnTo>
                  <a:pt x="1310" y="16991"/>
                </a:lnTo>
                <a:lnTo>
                  <a:pt x="2001" y="21600"/>
                </a:lnTo>
                <a:lnTo>
                  <a:pt x="2695" y="16991"/>
                </a:lnTo>
                <a:lnTo>
                  <a:pt x="21253" y="16991"/>
                </a:lnTo>
                <a:cubicBezTo>
                  <a:pt x="21444" y="16991"/>
                  <a:pt x="21600" y="16577"/>
                  <a:pt x="21600" y="16061"/>
                </a:cubicBezTo>
                <a:lnTo>
                  <a:pt x="21600" y="937"/>
                </a:lnTo>
                <a:cubicBezTo>
                  <a:pt x="21600" y="421"/>
                  <a:pt x="21444" y="0"/>
                  <a:pt x="21253" y="0"/>
                </a:cubicBezTo>
                <a:lnTo>
                  <a:pt x="347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2520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sz="2800" dirty="0" smtClean="0"/>
              <a:t>Very fine grained</a:t>
            </a:r>
            <a:endParaRPr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 advAuto="0"/>
      <p:bldP spid="204" grpId="0" animBg="1" advAuto="0"/>
      <p:bldP spid="205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expect_equal(obj, exp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check good inputs give correct  output</a:t>
            </a:r>
          </a:p>
          <a:p>
            <a:endParaRPr lang="en-GB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expect_equal</a:t>
            </a:r>
            <a:r>
              <a:rPr dirty="0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GB"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ect</a:t>
            </a:r>
            <a:r>
              <a:rPr dirty="0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</a:t>
            </a:r>
            <a:r>
              <a:rPr lang="en-GB" dirty="0" err="1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ected</a:t>
            </a:r>
            <a:r>
              <a:rPr dirty="0" smtClean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GB" dirty="0" smtClean="0">
              <a:solidFill>
                <a:schemeClr val="accent2">
                  <a:hueOff val="-8546427"/>
                  <a:satOff val="-16585"/>
                  <a:lumOff val="33158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>
              <a:solidFill>
                <a:schemeClr val="accent2">
                  <a:hueOff val="-8546427"/>
                  <a:satOff val="-16585"/>
                  <a:lumOff val="33158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expect_known_output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(code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dirty="0">
              <a:solidFill>
                <a:schemeClr val="accent2">
                  <a:hueOff val="-8546427"/>
                  <a:satOff val="-16585"/>
                  <a:lumOff val="33158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check bad inputs are caught  (early, with useful message!)</a:t>
            </a:r>
          </a:p>
          <a:p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expect_error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(code,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regexp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expect_warning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(code,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regexp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expect_warning</a:t>
            </a:r>
            <a:r>
              <a:rPr dirty="0" smtClean="0">
                <a:latin typeface="Consolas" panose="020B0609020204030204" pitchFamily="49" charset="0"/>
                <a:cs typeface="Consolas" panose="020B0609020204030204" pitchFamily="49" charset="0"/>
              </a:rPr>
              <a:t>(code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, NA)</a:t>
            </a:r>
          </a:p>
          <a:p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4" name="Four expectations cover 90% of cas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Four expectations cover 90% of cases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ractice the workflow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Practice the workflow</a:t>
            </a:r>
          </a:p>
        </p:txBody>
      </p:sp>
      <p:sp>
        <p:nvSpPr>
          <p:cNvPr id="208" name="Copy in your add_cols() function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GB" sz="4400" dirty="0" smtClean="0"/>
              <a:t>[</a:t>
            </a:r>
            <a:r>
              <a:rPr lang="en-GB" sz="4400" dirty="0"/>
              <a:t>Uses mini-course branch of </a:t>
            </a:r>
            <a:r>
              <a:rPr lang="en-GB" sz="4400" dirty="0">
                <a:hlinkClick r:id="rId2"/>
              </a:rPr>
              <a:t>https://</a:t>
            </a:r>
            <a:r>
              <a:rPr lang="en-GB" sz="4400" dirty="0" smtClean="0">
                <a:hlinkClick r:id="rId2"/>
              </a:rPr>
              <a:t>github.com/forwards/hadcol</a:t>
            </a:r>
            <a:r>
              <a:rPr lang="en-GB" sz="4400" dirty="0" smtClean="0"/>
              <a:t>]</a:t>
            </a:r>
          </a:p>
          <a:p>
            <a:r>
              <a:rPr lang="en-GB" sz="4400" dirty="0" smtClean="0"/>
              <a:t>Open </a:t>
            </a:r>
            <a:r>
              <a:rPr lang="en-GB" sz="4400" dirty="0" err="1" smtClean="0"/>
              <a:t>hadcol.Rproj</a:t>
            </a:r>
            <a:r>
              <a:rPr lang="en-GB" sz="4400" dirty="0" smtClean="0"/>
              <a:t>.</a:t>
            </a:r>
          </a:p>
          <a:p>
            <a:endParaRPr lang="en-GB" sz="4400" dirty="0" smtClean="0"/>
          </a:p>
          <a:p>
            <a:r>
              <a:rPr sz="4400" dirty="0" smtClean="0"/>
              <a:t>Verify the </a:t>
            </a:r>
            <a:r>
              <a:rPr lang="en-GB" sz="4400" dirty="0" smtClean="0"/>
              <a:t>current </a:t>
            </a:r>
            <a:r>
              <a:rPr sz="4400" dirty="0" smtClean="0"/>
              <a:t>tests </a:t>
            </a:r>
            <a:r>
              <a:rPr sz="4400" dirty="0"/>
              <a:t>pass with </a:t>
            </a:r>
            <a:r>
              <a:rPr sz="4400" dirty="0" err="1"/>
              <a:t>Cmd</a:t>
            </a:r>
            <a:r>
              <a:rPr sz="4400" dirty="0"/>
              <a:t> + Shift +T. </a:t>
            </a:r>
            <a:endParaRPr lang="en-GB" sz="4400" dirty="0" smtClean="0"/>
          </a:p>
          <a:p>
            <a:endParaRPr sz="4400" dirty="0"/>
          </a:p>
          <a:p>
            <a:r>
              <a:rPr sz="4400" dirty="0"/>
              <a:t>Add </a:t>
            </a:r>
            <a:r>
              <a:rPr lang="en-GB" sz="4400" dirty="0" smtClean="0"/>
              <a:t>a new test to test that invalid `where` gives a helpful error message: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4400" dirty="0" smtClean="0"/>
              <a:t>Write an expectation and confirm the test fails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4400" dirty="0" smtClean="0"/>
              <a:t>Update `</a:t>
            </a:r>
            <a:r>
              <a:rPr lang="en-GB" sz="4400" dirty="0" err="1" smtClean="0"/>
              <a:t>add_cols</a:t>
            </a:r>
            <a:r>
              <a:rPr lang="en-GB" sz="4400" dirty="0" smtClean="0"/>
              <a:t>` to make the test pas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unction documentation with roxygen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400"/>
            </a:pPr>
            <a:r>
              <a:t>Function documentation with </a:t>
            </a: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roxygen2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#' Add a column to a data fram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Add a column to a data frame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Allows you to specify the position. Will replace existing variable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with the same name if present.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@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x A data frame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@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name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of variable to create. If a variable of that name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  already exists it will be replaced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@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value Values to insert.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@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where Position to insert. Use 1 to insert on LHS, or -1 to insert on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  RHS.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@examples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(x = 1:5)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, "y",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runif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(5))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, "y",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runif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(5), where = 1)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, "x", 5:1)</a:t>
            </a:r>
          </a:p>
        </p:txBody>
      </p:sp>
      <p:sp>
        <p:nvSpPr>
          <p:cNvPr id="122" name="You write specially formatted comments in .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write specially formatted comments in .R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#' Add a column to a data fram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Add a column to a data frame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Allows you to specify the position. Will replace existing variable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with the same name if present.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dirty="0" err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x A data frame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dirty="0" err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name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of variable to create. If a variable of that name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  already exists it will be replaced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dirty="0" err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value Values to insert.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dirty="0" err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where Position to insert. Use 1 to insert on LHS, or -1 to insert on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  RHS.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@examples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data.frame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(x = 1:5)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, "y",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runif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(5))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, "y",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runif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(5), where = 1)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</a:p>
          <a:p>
            <a:pPr>
              <a:defRPr sz="24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, "x", 5:1)</a:t>
            </a:r>
          </a:p>
        </p:txBody>
      </p:sp>
      <p:sp>
        <p:nvSpPr>
          <p:cNvPr id="125" name="You write specially formatted comments in .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You write specially formatted comments in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.R</a:t>
            </a:r>
          </a:p>
        </p:txBody>
      </p:sp>
      <p:sp>
        <p:nvSpPr>
          <p:cNvPr id="126" name="Rectangle"/>
          <p:cNvSpPr/>
          <p:nvPr/>
        </p:nvSpPr>
        <p:spPr>
          <a:xfrm>
            <a:off x="433090" y="1564432"/>
            <a:ext cx="414993" cy="7520822"/>
          </a:xfrm>
          <a:prstGeom prst="rect">
            <a:avLst/>
          </a:prstGeom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/>
            <a:endParaRPr/>
          </a:p>
        </p:txBody>
      </p:sp>
      <p:sp>
        <p:nvSpPr>
          <p:cNvPr id="127" name="Roxygen comment"/>
          <p:cNvSpPr/>
          <p:nvPr/>
        </p:nvSpPr>
        <p:spPr>
          <a:xfrm>
            <a:off x="905118" y="1956933"/>
            <a:ext cx="3684192" cy="1119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71" y="0"/>
                </a:moveTo>
                <a:cubicBezTo>
                  <a:pt x="1965" y="0"/>
                  <a:pt x="1799" y="762"/>
                  <a:pt x="1799" y="1702"/>
                </a:cubicBezTo>
                <a:lnTo>
                  <a:pt x="1799" y="3222"/>
                </a:lnTo>
                <a:lnTo>
                  <a:pt x="0" y="6636"/>
                </a:lnTo>
                <a:lnTo>
                  <a:pt x="1799" y="10040"/>
                </a:lnTo>
                <a:lnTo>
                  <a:pt x="1799" y="19898"/>
                </a:lnTo>
                <a:cubicBezTo>
                  <a:pt x="1799" y="20838"/>
                  <a:pt x="1965" y="21600"/>
                  <a:pt x="2171" y="21600"/>
                </a:cubicBezTo>
                <a:lnTo>
                  <a:pt x="21228" y="21600"/>
                </a:lnTo>
                <a:cubicBezTo>
                  <a:pt x="21433" y="21600"/>
                  <a:pt x="21600" y="20838"/>
                  <a:pt x="21600" y="19898"/>
                </a:cubicBezTo>
                <a:lnTo>
                  <a:pt x="21600" y="1702"/>
                </a:lnTo>
                <a:cubicBezTo>
                  <a:pt x="21600" y="762"/>
                  <a:pt x="21433" y="0"/>
                  <a:pt x="21228" y="0"/>
                </a:cubicBezTo>
                <a:lnTo>
                  <a:pt x="2171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lang="en-GB" dirty="0" err="1" smtClean="0"/>
              <a:t>r</a:t>
            </a:r>
            <a:r>
              <a:rPr dirty="0" smtClean="0"/>
              <a:t>oxygen </a:t>
            </a:r>
            <a:r>
              <a:rPr dirty="0"/>
              <a:t>comment</a:t>
            </a:r>
          </a:p>
        </p:txBody>
      </p:sp>
      <p:sp>
        <p:nvSpPr>
          <p:cNvPr id="128" name="Roxygen tag"/>
          <p:cNvSpPr/>
          <p:nvPr/>
        </p:nvSpPr>
        <p:spPr>
          <a:xfrm>
            <a:off x="2097313" y="3710706"/>
            <a:ext cx="3396975" cy="806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45" y="0"/>
                </a:moveTo>
                <a:cubicBezTo>
                  <a:pt x="2575" y="0"/>
                  <a:pt x="2357" y="762"/>
                  <a:pt x="2357" y="1702"/>
                </a:cubicBezTo>
                <a:lnTo>
                  <a:pt x="2357" y="3222"/>
                </a:lnTo>
                <a:lnTo>
                  <a:pt x="0" y="6636"/>
                </a:lnTo>
                <a:lnTo>
                  <a:pt x="2357" y="10040"/>
                </a:lnTo>
                <a:lnTo>
                  <a:pt x="2357" y="19898"/>
                </a:lnTo>
                <a:cubicBezTo>
                  <a:pt x="2357" y="20838"/>
                  <a:pt x="2575" y="21600"/>
                  <a:pt x="2845" y="21600"/>
                </a:cubicBezTo>
                <a:lnTo>
                  <a:pt x="21112" y="21600"/>
                </a:lnTo>
                <a:cubicBezTo>
                  <a:pt x="21382" y="21600"/>
                  <a:pt x="21600" y="20838"/>
                  <a:pt x="21600" y="19898"/>
                </a:cubicBezTo>
                <a:lnTo>
                  <a:pt x="21600" y="1702"/>
                </a:lnTo>
                <a:cubicBezTo>
                  <a:pt x="21600" y="762"/>
                  <a:pt x="21382" y="0"/>
                  <a:pt x="21112" y="0"/>
                </a:cubicBezTo>
                <a:lnTo>
                  <a:pt x="2845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lang="en-GB" dirty="0" smtClean="0"/>
              <a:t>   </a:t>
            </a:r>
            <a:r>
              <a:rPr lang="en-GB" dirty="0"/>
              <a:t>r</a:t>
            </a:r>
            <a:r>
              <a:rPr dirty="0" smtClean="0"/>
              <a:t>oxygen </a:t>
            </a:r>
            <a:r>
              <a:rPr dirty="0"/>
              <a:t>tag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% Generated by roxygen2: do not edit by hand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38835">
              <a:spcBef>
                <a:spcPts val="300"/>
              </a:spcBef>
              <a:defRPr sz="1856"/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Generated by roxygen2: do not edit by hand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Please edit documentation in R/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add_col.R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\name{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\alias{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\title{Add a column to a data frame}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\usage{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add_col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(x, name, value, where = -1)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\arguments{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\item{x}{A data frame}</a:t>
            </a:r>
          </a:p>
          <a:p>
            <a:pPr defTabSz="338835">
              <a:spcBef>
                <a:spcPts val="300"/>
              </a:spcBef>
              <a:defRPr sz="1856"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\item{name}{Name of variable to create. If a variable of that name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already exists it will be replaced}</a:t>
            </a:r>
          </a:p>
          <a:p>
            <a:pPr defTabSz="338835">
              <a:spcBef>
                <a:spcPts val="300"/>
              </a:spcBef>
              <a:defRPr sz="1856"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\item{value}{Values to insert.}</a:t>
            </a:r>
          </a:p>
          <a:p>
            <a:pPr defTabSz="338835">
              <a:spcBef>
                <a:spcPts val="300"/>
              </a:spcBef>
              <a:defRPr sz="1856"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\item{where}{Position to insert. Use 1 to insert on LHS, or -1 to insert on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RHS.}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\description{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Allows you to specify the position. Will replace existing variable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with the same name if present.</a:t>
            </a:r>
          </a:p>
          <a:p>
            <a:pPr defTabSz="338835">
              <a:spcBef>
                <a:spcPts val="300"/>
              </a:spcBef>
              <a:defRPr sz="1856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Roxygen translates to .R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r</a:t>
            </a:r>
            <a:r>
              <a:rPr dirty="0" smtClean="0"/>
              <a:t>oxygen</a:t>
            </a:r>
            <a:r>
              <a:rPr lang="en-GB" dirty="0" smtClean="0"/>
              <a:t>2</a:t>
            </a:r>
            <a:r>
              <a:rPr dirty="0" smtClean="0"/>
              <a:t> </a:t>
            </a:r>
            <a:r>
              <a:rPr dirty="0"/>
              <a:t>translates to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.Rd</a:t>
            </a:r>
          </a:p>
        </p:txBody>
      </p:sp>
      <p:sp>
        <p:nvSpPr>
          <p:cNvPr id="132" name="In almost all cases you can ignore these files"/>
          <p:cNvSpPr txBox="1"/>
          <p:nvPr/>
        </p:nvSpPr>
        <p:spPr>
          <a:xfrm rot="846912">
            <a:off x="8660408" y="858738"/>
            <a:ext cx="3576665" cy="1764586"/>
          </a:xfrm>
          <a:prstGeom prst="rect">
            <a:avLst/>
          </a:pr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In almost all cases you can ignore these files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 Shot 2017-09-14 at 3.45.37 PM.png" descr="Screen Shot 2017-09-14 at 3.45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22" y="457216"/>
            <a:ext cx="11387556" cy="8839168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R translates to  .html for viewing"/>
          <p:cNvSpPr/>
          <p:nvPr/>
        </p:nvSpPr>
        <p:spPr>
          <a:xfrm rot="1512130">
            <a:off x="8641655" y="1136582"/>
            <a:ext cx="3461530" cy="1210588"/>
          </a:xfrm>
          <a:prstGeom prst="rect">
            <a:avLst/>
          </a:prstGeom>
          <a:solidFill>
            <a:schemeClr val="accent4">
              <a:hueOff val="1914119"/>
              <a:satOff val="-50363"/>
              <a:lumOff val="49342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/>
            <a:r>
              <a:t>R translates to </a:t>
            </a:r>
            <a:br/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.html </a:t>
            </a:r>
            <a:r>
              <a:t>for viewing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#' Sum of vector element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/>
            </a:pPr>
            <a:r>
              <a:rPr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#' Sum of vector elements</a:t>
            </a:r>
          </a:p>
          <a:p>
            <a:pPr>
              <a:defRPr sz="1800"/>
            </a:pPr>
            <a:r>
              <a:rPr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endParaRPr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1800"/>
            </a:pPr>
            <a:r>
              <a:rPr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#' \code{sum} returns the sum of all the values present in its arguments.</a:t>
            </a:r>
          </a:p>
          <a:p>
            <a:pPr>
              <a:defRPr sz="1800"/>
            </a:pPr>
            <a:r>
              <a:rPr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endParaRPr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1800"/>
            </a:pPr>
            <a:r>
              <a:rPr sz="2800" dirty="0">
                <a:latin typeface="Consolas" panose="020B0609020204030204" pitchFamily="49" charset="0"/>
                <a:cs typeface="Consolas" panose="020B0609020204030204" pitchFamily="49" charset="0"/>
              </a:rPr>
              <a:t>#' This is a generic function: methods can be defined for it directly or via the</a:t>
            </a:r>
          </a:p>
          <a:p>
            <a:pPr>
              <a:defRPr sz="1800"/>
            </a:pPr>
            <a:r>
              <a:rPr sz="2800" dirty="0">
                <a:latin typeface="Consolas" panose="020B0609020204030204" pitchFamily="49" charset="0"/>
                <a:cs typeface="Consolas" panose="020B0609020204030204" pitchFamily="49" charset="0"/>
              </a:rPr>
              <a:t>#' \code{\link{Summary}} group generic. For this to work properly, the arguments</a:t>
            </a:r>
          </a:p>
          <a:p>
            <a:pPr>
              <a:defRPr sz="1800"/>
            </a:pPr>
            <a:r>
              <a:rPr sz="2800" dirty="0">
                <a:latin typeface="Consolas" panose="020B0609020204030204" pitchFamily="49" charset="0"/>
                <a:cs typeface="Consolas" panose="020B0609020204030204" pitchFamily="49" charset="0"/>
              </a:rPr>
              <a:t>#' \code{...} should be unnamed, and dispatch is on the first argument.</a:t>
            </a:r>
          </a:p>
        </p:txBody>
      </p:sp>
      <p:sp>
        <p:nvSpPr>
          <p:cNvPr id="176" name="The description block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The description block</a:t>
            </a:r>
          </a:p>
        </p:txBody>
      </p:sp>
      <p:sp>
        <p:nvSpPr>
          <p:cNvPr id="177" name="First sentence is the title"/>
          <p:cNvSpPr/>
          <p:nvPr/>
        </p:nvSpPr>
        <p:spPr>
          <a:xfrm>
            <a:off x="856052" y="1708448"/>
            <a:ext cx="5286308" cy="95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9" y="0"/>
                </a:moveTo>
                <a:cubicBezTo>
                  <a:pt x="111" y="0"/>
                  <a:pt x="0" y="475"/>
                  <a:pt x="0" y="1062"/>
                </a:cubicBezTo>
                <a:lnTo>
                  <a:pt x="0" y="16866"/>
                </a:lnTo>
                <a:cubicBezTo>
                  <a:pt x="0" y="17453"/>
                  <a:pt x="111" y="17928"/>
                  <a:pt x="249" y="17928"/>
                </a:cubicBezTo>
                <a:lnTo>
                  <a:pt x="1295" y="17928"/>
                </a:lnTo>
                <a:lnTo>
                  <a:pt x="1792" y="21600"/>
                </a:lnTo>
                <a:lnTo>
                  <a:pt x="2290" y="17928"/>
                </a:lnTo>
                <a:lnTo>
                  <a:pt x="21351" y="17928"/>
                </a:lnTo>
                <a:cubicBezTo>
                  <a:pt x="21489" y="17928"/>
                  <a:pt x="21600" y="17453"/>
                  <a:pt x="21600" y="16866"/>
                </a:cubicBezTo>
                <a:lnTo>
                  <a:pt x="21600" y="1062"/>
                </a:lnTo>
                <a:cubicBezTo>
                  <a:pt x="21600" y="475"/>
                  <a:pt x="21489" y="0"/>
                  <a:pt x="21351" y="0"/>
                </a:cubicBezTo>
                <a:lnTo>
                  <a:pt x="249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216000" anchor="ctr"/>
          <a:lstStyle/>
          <a:p>
            <a:pPr algn="ctr">
              <a:defRPr>
                <a:solidFill>
                  <a:srgbClr val="5E5E5E"/>
                </a:solidFill>
              </a:defRPr>
            </a:pPr>
            <a:r>
              <a:rPr dirty="0"/>
              <a:t>First sentence is the </a:t>
            </a:r>
            <a:r>
              <a:rPr b="1" dirty="0"/>
              <a:t>title</a:t>
            </a:r>
          </a:p>
        </p:txBody>
      </p:sp>
      <p:sp>
        <p:nvSpPr>
          <p:cNvPr id="178" name="Next paragraph is the description"/>
          <p:cNvSpPr/>
          <p:nvPr/>
        </p:nvSpPr>
        <p:spPr>
          <a:xfrm>
            <a:off x="4820096" y="3076688"/>
            <a:ext cx="7776864" cy="79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" y="0"/>
                </a:moveTo>
                <a:cubicBezTo>
                  <a:pt x="84" y="0"/>
                  <a:pt x="0" y="475"/>
                  <a:pt x="0" y="1062"/>
                </a:cubicBezTo>
                <a:lnTo>
                  <a:pt x="0" y="16866"/>
                </a:lnTo>
                <a:cubicBezTo>
                  <a:pt x="0" y="17453"/>
                  <a:pt x="84" y="17928"/>
                  <a:pt x="187" y="17928"/>
                </a:cubicBezTo>
                <a:lnTo>
                  <a:pt x="975" y="17928"/>
                </a:lnTo>
                <a:lnTo>
                  <a:pt x="1349" y="21600"/>
                </a:lnTo>
                <a:lnTo>
                  <a:pt x="1724" y="17928"/>
                </a:lnTo>
                <a:lnTo>
                  <a:pt x="21413" y="17928"/>
                </a:lnTo>
                <a:cubicBezTo>
                  <a:pt x="21516" y="17928"/>
                  <a:pt x="21600" y="17453"/>
                  <a:pt x="21600" y="16866"/>
                </a:cubicBezTo>
                <a:lnTo>
                  <a:pt x="21600" y="1062"/>
                </a:lnTo>
                <a:cubicBezTo>
                  <a:pt x="21600" y="475"/>
                  <a:pt x="21516" y="0"/>
                  <a:pt x="21413" y="0"/>
                </a:cubicBezTo>
                <a:lnTo>
                  <a:pt x="187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180000" anchor="ctr"/>
          <a:lstStyle/>
          <a:p>
            <a:pPr algn="ctr">
              <a:defRPr>
                <a:solidFill>
                  <a:srgbClr val="5E5E5E"/>
                </a:solidFill>
              </a:defRPr>
            </a:pPr>
            <a:r>
              <a:rPr dirty="0"/>
              <a:t>Next paragraph is the </a:t>
            </a:r>
            <a:r>
              <a:rPr b="1" dirty="0"/>
              <a:t>description</a:t>
            </a:r>
          </a:p>
        </p:txBody>
      </p:sp>
      <p:sp>
        <p:nvSpPr>
          <p:cNvPr id="179" name="Everything else is the details"/>
          <p:cNvSpPr/>
          <p:nvPr/>
        </p:nvSpPr>
        <p:spPr>
          <a:xfrm>
            <a:off x="856052" y="7977162"/>
            <a:ext cx="6870484" cy="1004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4" y="0"/>
                </a:moveTo>
                <a:lnTo>
                  <a:pt x="966" y="4593"/>
                </a:lnTo>
                <a:lnTo>
                  <a:pt x="224" y="4593"/>
                </a:lnTo>
                <a:cubicBezTo>
                  <a:pt x="100" y="4593"/>
                  <a:pt x="0" y="5044"/>
                  <a:pt x="0" y="5601"/>
                </a:cubicBezTo>
                <a:lnTo>
                  <a:pt x="0" y="20593"/>
                </a:lnTo>
                <a:cubicBezTo>
                  <a:pt x="0" y="21150"/>
                  <a:pt x="100" y="21600"/>
                  <a:pt x="224" y="21600"/>
                </a:cubicBezTo>
                <a:lnTo>
                  <a:pt x="21376" y="21600"/>
                </a:lnTo>
                <a:cubicBezTo>
                  <a:pt x="21500" y="21600"/>
                  <a:pt x="21600" y="21150"/>
                  <a:pt x="21600" y="20593"/>
                </a:cubicBezTo>
                <a:lnTo>
                  <a:pt x="21600" y="5601"/>
                </a:lnTo>
                <a:cubicBezTo>
                  <a:pt x="21600" y="5044"/>
                  <a:pt x="21500" y="4593"/>
                  <a:pt x="21376" y="4593"/>
                </a:cubicBezTo>
                <a:lnTo>
                  <a:pt x="1862" y="4593"/>
                </a:lnTo>
                <a:lnTo>
                  <a:pt x="1414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324000" rIns="63500" bIns="63500" anchor="ctr"/>
          <a:lstStyle/>
          <a:p>
            <a:pPr algn="ctr">
              <a:defRPr>
                <a:solidFill>
                  <a:srgbClr val="5E5E5E"/>
                </a:solidFill>
              </a:defRPr>
            </a:pPr>
            <a:r>
              <a:rPr lang="en-GB" dirty="0" smtClean="0"/>
              <a:t>Further paragraphs go in </a:t>
            </a:r>
            <a:r>
              <a:rPr lang="en-GB" b="1" dirty="0" smtClean="0"/>
              <a:t>D</a:t>
            </a:r>
            <a:r>
              <a:rPr b="1" dirty="0" err="1" smtClean="0"/>
              <a:t>etails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# Activate by running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Activate 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 running</a:t>
            </a:r>
          </a:p>
          <a:p>
            <a:r>
              <a:rPr lang="en-GB"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use_roxygen_md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rPr dirty="0"/>
              <a:t>**bold**, _italic_, `code`</a:t>
            </a:r>
          </a:p>
          <a:p>
            <a:endParaRPr dirty="0"/>
          </a:p>
          <a:p>
            <a:r>
              <a:rPr dirty="0"/>
              <a:t>* [</a:t>
            </a:r>
            <a:r>
              <a:rPr dirty="0" err="1"/>
              <a:t>func</a:t>
            </a:r>
            <a:r>
              <a:rPr dirty="0"/>
              <a:t>()]</a:t>
            </a:r>
          </a:p>
          <a:p>
            <a:r>
              <a:rPr dirty="0"/>
              <a:t>* [</a:t>
            </a:r>
            <a:r>
              <a:rPr dirty="0" err="1"/>
              <a:t>pkg</a:t>
            </a:r>
            <a:r>
              <a:rPr dirty="0"/>
              <a:t>::</a:t>
            </a:r>
            <a:r>
              <a:rPr dirty="0" err="1"/>
              <a:t>func</a:t>
            </a:r>
            <a:r>
              <a:rPr dirty="0"/>
              <a:t>()]</a:t>
            </a:r>
          </a:p>
          <a:p>
            <a:r>
              <a:rPr dirty="0"/>
              <a:t>* [link text][</a:t>
            </a:r>
            <a:r>
              <a:rPr dirty="0" err="1"/>
              <a:t>func</a:t>
            </a:r>
            <a:r>
              <a:rPr dirty="0"/>
              <a:t>()]</a:t>
            </a:r>
          </a:p>
          <a:p>
            <a:r>
              <a:rPr dirty="0"/>
              <a:t>* [link text][</a:t>
            </a:r>
            <a:r>
              <a:rPr dirty="0" err="1"/>
              <a:t>pkg</a:t>
            </a:r>
            <a:r>
              <a:rPr dirty="0"/>
              <a:t>::</a:t>
            </a:r>
            <a:r>
              <a:rPr dirty="0" err="1"/>
              <a:t>func</a:t>
            </a:r>
            <a:r>
              <a:rPr dirty="0"/>
              <a:t>()]</a:t>
            </a:r>
          </a:p>
        </p:txBody>
      </p:sp>
      <p:sp>
        <p:nvSpPr>
          <p:cNvPr id="193" name="Use markdown for formatt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 markdown for formatting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Introduc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Introductions</a:t>
            </a:r>
          </a:p>
        </p:txBody>
      </p:sp>
      <p:sp>
        <p:nvSpPr>
          <p:cNvPr id="89" name="Hadley Wickham"/>
          <p:cNvSpPr txBox="1"/>
          <p:nvPr/>
        </p:nvSpPr>
        <p:spPr>
          <a:xfrm>
            <a:off x="2242683" y="2282685"/>
            <a:ext cx="4283224" cy="153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en-GB" sz="4800" dirty="0" smtClean="0"/>
              <a:t>Heather Turner</a:t>
            </a:r>
          </a:p>
          <a:p>
            <a:r>
              <a:rPr lang="en-GB" sz="4000" dirty="0" smtClean="0">
                <a:solidFill>
                  <a:srgbClr val="FF0000"/>
                </a:solidFill>
                <a:hlinkClick r:id="rId2"/>
              </a:rPr>
              <a:t>@</a:t>
            </a:r>
            <a:r>
              <a:rPr lang="en-GB" sz="4000" dirty="0" err="1" smtClean="0">
                <a:solidFill>
                  <a:srgbClr val="FF0000"/>
                </a:solidFill>
                <a:hlinkClick r:id="rId2"/>
              </a:rPr>
              <a:t>HeathrTurnr</a:t>
            </a:r>
            <a:endParaRPr sz="4000" dirty="0">
              <a:solidFill>
                <a:srgbClr val="FF0000"/>
              </a:solidFill>
            </a:endParaRPr>
          </a:p>
        </p:txBody>
      </p:sp>
      <p:sp>
        <p:nvSpPr>
          <p:cNvPr id="90" name="Jenny Bryan"/>
          <p:cNvSpPr txBox="1"/>
          <p:nvPr/>
        </p:nvSpPr>
        <p:spPr>
          <a:xfrm>
            <a:off x="7294488" y="5001071"/>
            <a:ext cx="3417602" cy="153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rPr lang="en-GB" sz="4800" dirty="0" smtClean="0"/>
              <a:t>Forwards</a:t>
            </a:r>
          </a:p>
          <a:p>
            <a:r>
              <a:rPr lang="en-GB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GB" sz="4000" dirty="0" err="1" smtClean="0">
                <a:solidFill>
                  <a:srgbClr val="FF0000"/>
                </a:solidFill>
                <a:hlinkClick r:id="rId3"/>
              </a:rPr>
              <a:t>R_Forwards</a:t>
            </a:r>
            <a:endParaRPr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re are five tags you’ll use for most functions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There are five </a:t>
            </a:r>
            <a:r>
              <a:rPr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tags</a:t>
            </a:r>
            <a:r>
              <a:t> you’ll use for most functions</a:t>
            </a:r>
          </a:p>
        </p:txBody>
      </p:sp>
      <p:graphicFrame>
        <p:nvGraphicFramePr>
          <p:cNvPr id="182" name="Table"/>
          <p:cNvGraphicFramePr/>
          <p:nvPr/>
        </p:nvGraphicFramePr>
        <p:xfrm>
          <a:off x="911322" y="1817485"/>
          <a:ext cx="10985499" cy="7152282"/>
        </p:xfrm>
        <a:graphic>
          <a:graphicData uri="http://schemas.openxmlformats.org/drawingml/2006/table">
            <a:tbl>
              <a:tblPr firstRow="1"/>
              <a:tblGrid>
                <a:gridCol w="3923114"/>
                <a:gridCol w="7062385"/>
              </a:tblGrid>
              <a:tr h="119204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Archer-Bold"/>
                        </a:rPr>
                        <a:t>Tag</a:t>
                      </a: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Archer-Bold"/>
                        </a:rPr>
                        <a:t>Purpose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</a:tcPr>
                </a:tc>
              </a:tr>
              <a:tr h="119204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@param arg</a:t>
                      </a: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Describe inputs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</a:tcPr>
                </a:tc>
              </a:tr>
              <a:tr h="119204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@examples</a:t>
                      </a: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sz="4000">
                          <a:sym typeface="Verlag Condensed"/>
                        </a:defRPr>
                      </a:pPr>
                      <a:r>
                        <a:t>Show how the function works.</a:t>
                      </a:r>
                      <a:br/>
                      <a:r>
                        <a:rPr sz="2900"/>
                        <a:t>(Usual RStudio shortcuts work)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</a:tcPr>
                </a:tc>
              </a:tr>
              <a:tr h="119204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@seealso</a:t>
                      </a: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Pointers to related functions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</a:tcPr>
                </a:tc>
              </a:tr>
              <a:tr h="119204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@return</a:t>
                      </a: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Describe outputs (value)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</a:tcPr>
                </a:tc>
              </a:tr>
              <a:tr h="119204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sz="4000">
                          <a:sym typeface="Verlag Condensed"/>
                        </a:defRPr>
                      </a:pPr>
                      <a:r>
                        <a:rPr>
                          <a:solidFill>
                            <a:schemeClr val="accent3">
                              <a:hueOff val="5855911"/>
                              <a:satOff val="-72794"/>
                              <a:lumOff val="7086"/>
                            </a:schemeClr>
                          </a:solidFill>
                        </a:rPr>
                        <a:t>@export</a:t>
                      </a: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sz="4000">
                          <a:sym typeface="Verlag Condensed"/>
                        </a:defRPr>
                      </a:pPr>
                      <a:r>
                        <a:rPr>
                          <a:solidFill>
                            <a:schemeClr val="accent3">
                              <a:hueOff val="5855911"/>
                              <a:satOff val="-72794"/>
                              <a:lumOff val="7086"/>
                            </a:schemeClr>
                          </a:solidFill>
                        </a:rPr>
                        <a:t>Is this a user-visible function?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Studio helps you remember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RStudio helps you remember</a:t>
            </a:r>
          </a:p>
        </p:txBody>
      </p:sp>
      <p:pic>
        <p:nvPicPr>
          <p:cNvPr id="188" name="Screen Shot 2016-01-26 at 1.24.03 PM.png" descr="Screen Shot 2016-01-26 at 1.24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353" y="1675836"/>
            <a:ext cx="3860801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#' Title…"/>
          <p:cNvSpPr txBox="1"/>
          <p:nvPr/>
        </p:nvSpPr>
        <p:spPr>
          <a:xfrm>
            <a:off x="7479865" y="2067481"/>
            <a:ext cx="4687181" cy="602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 Title</a:t>
            </a: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</a:t>
            </a: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dirty="0" err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dirty="0" err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dirty="0" err="1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z 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</a:t>
            </a: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@return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@export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</a:t>
            </a: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 </a:t>
            </a: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@examples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fun &lt;- function(x, y, z) {</a:t>
            </a: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90" name="Arrow"/>
          <p:cNvSpPr/>
          <p:nvPr/>
        </p:nvSpPr>
        <p:spPr>
          <a:xfrm>
            <a:off x="5435892" y="4349081"/>
            <a:ext cx="1270001" cy="1055439"/>
          </a:xfrm>
          <a:prstGeom prst="rightArrow">
            <a:avLst>
              <a:gd name="adj1" fmla="val 32000"/>
              <a:gd name="adj2" fmla="val 55289"/>
            </a:avLst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</p:spPr>
        <p:txBody>
          <a:bodyPr lIns="63500" tIns="63500" rIns="63500" bIns="63500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ocumentation workflow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Documentation workflow</a:t>
            </a:r>
          </a:p>
        </p:txBody>
      </p:sp>
      <p:sp>
        <p:nvSpPr>
          <p:cNvPr id="138" name="Modify R comment"/>
          <p:cNvSpPr/>
          <p:nvPr/>
        </p:nvSpPr>
        <p:spPr>
          <a:xfrm>
            <a:off x="207693" y="2268111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Modify R comment</a:t>
            </a:r>
          </a:p>
        </p:txBody>
      </p:sp>
      <p:sp>
        <p:nvSpPr>
          <p:cNvPr id="139" name="Update Rd files"/>
          <p:cNvSpPr/>
          <p:nvPr/>
        </p:nvSpPr>
        <p:spPr>
          <a:xfrm>
            <a:off x="4689288" y="2268111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Update Rd files</a:t>
            </a:r>
          </a:p>
        </p:txBody>
      </p:sp>
      <p:sp>
        <p:nvSpPr>
          <p:cNvPr id="140" name="Preview"/>
          <p:cNvSpPr/>
          <p:nvPr/>
        </p:nvSpPr>
        <p:spPr>
          <a:xfrm>
            <a:off x="4689288" y="6773543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Preview</a:t>
            </a:r>
          </a:p>
        </p:txBody>
      </p:sp>
      <p:cxnSp>
        <p:nvCxnSpPr>
          <p:cNvPr id="141" name="Connection Line"/>
          <p:cNvCxnSpPr>
            <a:stCxn id="138" idx="3"/>
            <a:endCxn id="139" idx="1"/>
          </p:cNvCxnSpPr>
          <p:nvPr/>
        </p:nvCxnSpPr>
        <p:spPr>
          <a:xfrm>
            <a:off x="2772390" y="2903112"/>
            <a:ext cx="1916898" cy="0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42" name="Cmd/Ctrl + Shift + D"/>
          <p:cNvSpPr txBox="1"/>
          <p:nvPr/>
        </p:nvSpPr>
        <p:spPr>
          <a:xfrm>
            <a:off x="7352178" y="2254141"/>
            <a:ext cx="3540291" cy="5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Cmd/Ctrl + Shift + D</a:t>
            </a:r>
          </a:p>
        </p:txBody>
      </p:sp>
      <p:sp>
        <p:nvSpPr>
          <p:cNvPr id="143" name="devtools::document()"/>
          <p:cNvSpPr txBox="1"/>
          <p:nvPr/>
        </p:nvSpPr>
        <p:spPr>
          <a:xfrm>
            <a:off x="7510512" y="2883470"/>
            <a:ext cx="462306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::document()</a:t>
            </a:r>
          </a:p>
        </p:txBody>
      </p:sp>
      <p:cxnSp>
        <p:nvCxnSpPr>
          <p:cNvPr id="144" name="Connection Line"/>
          <p:cNvCxnSpPr>
            <a:stCxn id="139" idx="2"/>
            <a:endCxn id="140" idx="0"/>
          </p:cNvCxnSpPr>
          <p:nvPr/>
        </p:nvCxnSpPr>
        <p:spPr>
          <a:xfrm>
            <a:off x="5971637" y="3538112"/>
            <a:ext cx="0" cy="3235431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45" name="?topicname"/>
          <p:cNvSpPr txBox="1"/>
          <p:nvPr/>
        </p:nvSpPr>
        <p:spPr>
          <a:xfrm rot="21600000">
            <a:off x="7352178" y="6804023"/>
            <a:ext cx="2056372" cy="5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?topicname</a:t>
            </a:r>
          </a:p>
        </p:txBody>
      </p:sp>
      <p:cxnSp>
        <p:nvCxnSpPr>
          <p:cNvPr id="146" name="Connection Line"/>
          <p:cNvCxnSpPr>
            <a:stCxn id="140" idx="0"/>
          </p:cNvCxnSpPr>
          <p:nvPr/>
        </p:nvCxnSpPr>
        <p:spPr>
          <a:xfrm flipH="1" flipV="1">
            <a:off x="2037904" y="3538112"/>
            <a:ext cx="3933733" cy="3235431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ocumentation workflow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Documentation workflow</a:t>
            </a:r>
          </a:p>
        </p:txBody>
      </p:sp>
      <p:sp>
        <p:nvSpPr>
          <p:cNvPr id="138" name="Modify R comment"/>
          <p:cNvSpPr/>
          <p:nvPr/>
        </p:nvSpPr>
        <p:spPr>
          <a:xfrm>
            <a:off x="207693" y="2268111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Modify R comment</a:t>
            </a:r>
          </a:p>
        </p:txBody>
      </p:sp>
      <p:sp>
        <p:nvSpPr>
          <p:cNvPr id="139" name="Update Rd files"/>
          <p:cNvSpPr/>
          <p:nvPr/>
        </p:nvSpPr>
        <p:spPr>
          <a:xfrm>
            <a:off x="4689288" y="2268111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Update Rd files</a:t>
            </a:r>
          </a:p>
        </p:txBody>
      </p:sp>
      <p:sp>
        <p:nvSpPr>
          <p:cNvPr id="140" name="Preview"/>
          <p:cNvSpPr/>
          <p:nvPr/>
        </p:nvSpPr>
        <p:spPr>
          <a:xfrm>
            <a:off x="4689288" y="6773543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Preview</a:t>
            </a:r>
          </a:p>
        </p:txBody>
      </p:sp>
      <p:cxnSp>
        <p:nvCxnSpPr>
          <p:cNvPr id="141" name="Connection Line"/>
          <p:cNvCxnSpPr>
            <a:stCxn id="138" idx="3"/>
            <a:endCxn id="139" idx="1"/>
          </p:cNvCxnSpPr>
          <p:nvPr/>
        </p:nvCxnSpPr>
        <p:spPr>
          <a:xfrm>
            <a:off x="2772390" y="2903112"/>
            <a:ext cx="1916898" cy="0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42" name="Cmd/Ctrl + Shift + D"/>
          <p:cNvSpPr txBox="1"/>
          <p:nvPr/>
        </p:nvSpPr>
        <p:spPr>
          <a:xfrm>
            <a:off x="7352178" y="2254141"/>
            <a:ext cx="3540291" cy="5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Cmd/Ctrl + Shift + D</a:t>
            </a:r>
          </a:p>
        </p:txBody>
      </p:sp>
      <p:sp>
        <p:nvSpPr>
          <p:cNvPr id="143" name="devtools::document()"/>
          <p:cNvSpPr txBox="1"/>
          <p:nvPr/>
        </p:nvSpPr>
        <p:spPr>
          <a:xfrm>
            <a:off x="7495964" y="2883470"/>
            <a:ext cx="462306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::document()</a:t>
            </a:r>
          </a:p>
        </p:txBody>
      </p:sp>
      <p:cxnSp>
        <p:nvCxnSpPr>
          <p:cNvPr id="144" name="Connection Line"/>
          <p:cNvCxnSpPr>
            <a:stCxn id="139" idx="2"/>
            <a:endCxn id="140" idx="0"/>
          </p:cNvCxnSpPr>
          <p:nvPr/>
        </p:nvCxnSpPr>
        <p:spPr>
          <a:xfrm>
            <a:off x="5971637" y="3538112"/>
            <a:ext cx="0" cy="3235431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145" name="?topicname"/>
          <p:cNvSpPr txBox="1"/>
          <p:nvPr/>
        </p:nvSpPr>
        <p:spPr>
          <a:xfrm rot="21600000">
            <a:off x="7352178" y="6804023"/>
            <a:ext cx="2056372" cy="5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?topicname</a:t>
            </a:r>
          </a:p>
        </p:txBody>
      </p:sp>
      <p:cxnSp>
        <p:nvCxnSpPr>
          <p:cNvPr id="146" name="Connection Line"/>
          <p:cNvCxnSpPr>
            <a:stCxn id="140" idx="0"/>
          </p:cNvCxnSpPr>
          <p:nvPr/>
        </p:nvCxnSpPr>
        <p:spPr>
          <a:xfrm flipH="1" flipV="1">
            <a:off x="2037904" y="3538112"/>
            <a:ext cx="3933733" cy="3235431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2" name="TextBox 1"/>
          <p:cNvSpPr txBox="1"/>
          <p:nvPr/>
        </p:nvSpPr>
        <p:spPr>
          <a:xfrm>
            <a:off x="7352178" y="3683629"/>
            <a:ext cx="5054878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erlag Condensed"/>
              </a:rPr>
              <a:t>NB: You must have loaded the package with </a:t>
            </a:r>
            <a:r>
              <a:rPr kumimoji="0" lang="en-GB" sz="2800" b="0" i="0" u="none" strike="noStrike" cap="none" spc="0" normalizeH="0" baseline="0" dirty="0" err="1" smtClean="0">
                <a:ln>
                  <a:noFill/>
                </a:ln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erlag Condensed"/>
              </a:rPr>
              <a:t>load_all</a:t>
            </a:r>
            <a:r>
              <a:rPr kumimoji="0" lang="en-GB" sz="28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erlag Condensed"/>
              </a:rPr>
              <a:t>() at least once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effectLst/>
              <a:uFillTx/>
              <a:latin typeface="+mn-lt"/>
              <a:ea typeface="+mn-ea"/>
              <a:cs typeface="+mn-cs"/>
              <a:sym typeface="Verlag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0908" y="7601656"/>
            <a:ext cx="4946148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erlag Condensed"/>
              </a:rPr>
              <a:t>Only shows single file, so links do not work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accent1">
                  <a:hueOff val="-9935710"/>
                  <a:satOff val="-80396"/>
                  <a:lumOff val="-17077"/>
                </a:schemeClr>
              </a:solidFill>
              <a:effectLst/>
              <a:uFillTx/>
              <a:latin typeface="+mn-lt"/>
              <a:ea typeface="+mn-ea"/>
              <a:cs typeface="+mn-cs"/>
              <a:sym typeface="Verlag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3460767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umentation workflow 2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Documentation workflow 2</a:t>
            </a:r>
          </a:p>
        </p:txBody>
      </p:sp>
      <p:sp>
        <p:nvSpPr>
          <p:cNvPr id="196" name="Modify R comment"/>
          <p:cNvSpPr/>
          <p:nvPr/>
        </p:nvSpPr>
        <p:spPr>
          <a:xfrm>
            <a:off x="272573" y="1919554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Modify R comment</a:t>
            </a:r>
          </a:p>
        </p:txBody>
      </p:sp>
      <p:sp>
        <p:nvSpPr>
          <p:cNvPr id="197" name="Update Rd files"/>
          <p:cNvSpPr/>
          <p:nvPr/>
        </p:nvSpPr>
        <p:spPr>
          <a:xfrm>
            <a:off x="4754168" y="1919554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Update Rd files</a:t>
            </a:r>
          </a:p>
        </p:txBody>
      </p:sp>
      <p:sp>
        <p:nvSpPr>
          <p:cNvPr id="198" name="Preview"/>
          <p:cNvSpPr/>
          <p:nvPr/>
        </p:nvSpPr>
        <p:spPr>
          <a:xfrm>
            <a:off x="4754168" y="7674985"/>
            <a:ext cx="2564697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Preview</a:t>
            </a:r>
          </a:p>
        </p:txBody>
      </p:sp>
      <p:cxnSp>
        <p:nvCxnSpPr>
          <p:cNvPr id="199" name="Connection Line"/>
          <p:cNvCxnSpPr>
            <a:stCxn id="196" idx="3"/>
            <a:endCxn id="197" idx="1"/>
          </p:cNvCxnSpPr>
          <p:nvPr/>
        </p:nvCxnSpPr>
        <p:spPr>
          <a:xfrm>
            <a:off x="2837270" y="2554555"/>
            <a:ext cx="1916898" cy="0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200" name="Connection Line"/>
          <p:cNvCxnSpPr>
            <a:stCxn id="197" idx="2"/>
            <a:endCxn id="201" idx="0"/>
          </p:cNvCxnSpPr>
          <p:nvPr/>
        </p:nvCxnSpPr>
        <p:spPr>
          <a:xfrm>
            <a:off x="6036517" y="3189555"/>
            <a:ext cx="0" cy="1565317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201" name="Install package &amp; restart R"/>
          <p:cNvSpPr/>
          <p:nvPr/>
        </p:nvSpPr>
        <p:spPr>
          <a:xfrm>
            <a:off x="4441012" y="4754872"/>
            <a:ext cx="3191009" cy="1354797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t>Install package &amp; restart R</a:t>
            </a:r>
          </a:p>
        </p:txBody>
      </p:sp>
      <p:cxnSp>
        <p:nvCxnSpPr>
          <p:cNvPr id="202" name="Connection Line"/>
          <p:cNvCxnSpPr>
            <a:stCxn id="201" idx="2"/>
            <a:endCxn id="198" idx="0"/>
          </p:cNvCxnSpPr>
          <p:nvPr/>
        </p:nvCxnSpPr>
        <p:spPr>
          <a:xfrm>
            <a:off x="6036517" y="6109669"/>
            <a:ext cx="0" cy="1565316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203" name="Cmd/Ctrl + Shift + D"/>
          <p:cNvSpPr txBox="1"/>
          <p:nvPr/>
        </p:nvSpPr>
        <p:spPr>
          <a:xfrm>
            <a:off x="7810500" y="1950033"/>
            <a:ext cx="3540291" cy="59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Cmd/Ctrl + Shift + D</a:t>
            </a:r>
          </a:p>
        </p:txBody>
      </p:sp>
      <p:sp>
        <p:nvSpPr>
          <p:cNvPr id="204" name="devtools::document()"/>
          <p:cNvSpPr txBox="1"/>
          <p:nvPr/>
        </p:nvSpPr>
        <p:spPr>
          <a:xfrm>
            <a:off x="7928012" y="2579363"/>
            <a:ext cx="462306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::document()</a:t>
            </a:r>
          </a:p>
        </p:txBody>
      </p:sp>
      <p:sp>
        <p:nvSpPr>
          <p:cNvPr id="205" name="Cmd/Ctrl + Shift + B"/>
          <p:cNvSpPr txBox="1"/>
          <p:nvPr/>
        </p:nvSpPr>
        <p:spPr>
          <a:xfrm>
            <a:off x="7810500" y="4605134"/>
            <a:ext cx="3493237" cy="5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Cmd/Ctrl + Shift + B</a:t>
            </a:r>
          </a:p>
        </p:txBody>
      </p:sp>
      <p:sp>
        <p:nvSpPr>
          <p:cNvPr id="206" name="This is slower than the previous workflow, but there are fewer caveats"/>
          <p:cNvSpPr txBox="1"/>
          <p:nvPr/>
        </p:nvSpPr>
        <p:spPr>
          <a:xfrm>
            <a:off x="132170" y="7525126"/>
            <a:ext cx="4074118" cy="164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This is slower than the previous workflow, but there are fewer caveats</a:t>
            </a:r>
          </a:p>
        </p:txBody>
      </p:sp>
      <p:cxnSp>
        <p:nvCxnSpPr>
          <p:cNvPr id="207" name="Connection Line"/>
          <p:cNvCxnSpPr/>
          <p:nvPr/>
        </p:nvCxnSpPr>
        <p:spPr>
          <a:xfrm flipH="1" flipV="1">
            <a:off x="1389832" y="3189555"/>
            <a:ext cx="4214637" cy="4485430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208" name="?topicname"/>
          <p:cNvSpPr txBox="1"/>
          <p:nvPr/>
        </p:nvSpPr>
        <p:spPr>
          <a:xfrm rot="21600000">
            <a:off x="7465135" y="7749914"/>
            <a:ext cx="2056372" cy="59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?topicname</a:t>
            </a:r>
          </a:p>
        </p:txBody>
      </p:sp>
      <p:pic>
        <p:nvPicPr>
          <p:cNvPr id="209" name="Screen Shot 2017-09-20 at 7.32.11 AM.png" descr="Screen Shot 2017-09-20 at 7.32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0500" y="5432269"/>
            <a:ext cx="2870200" cy="49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Your tur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turn</a:t>
            </a:r>
          </a:p>
        </p:txBody>
      </p:sp>
      <p:sp>
        <p:nvSpPr>
          <p:cNvPr id="185" name="Document add_cols()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Document </a:t>
            </a:r>
            <a:r>
              <a:rPr lang="en-GB" dirty="0" err="1">
                <a:latin typeface="Inconsolata Regular"/>
                <a:ea typeface="Inconsolata Regular"/>
                <a:cs typeface="Inconsolata Regular"/>
                <a:sym typeface="Inconsolata Regular"/>
              </a:rPr>
              <a:t>add_cols</a:t>
            </a:r>
            <a:r>
              <a:rPr lang="en-GB" dirty="0">
                <a:latin typeface="Inconsolata Regular"/>
                <a:ea typeface="Inconsolata Regular"/>
                <a:cs typeface="Inconsolata Regular"/>
                <a:sym typeface="Inconsolata Regular"/>
              </a:rPr>
              <a:t>()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(Use “Insert </a:t>
            </a:r>
            <a:r>
              <a:rPr lang="en-GB" dirty="0" err="1"/>
              <a:t>Roxygen</a:t>
            </a:r>
            <a:r>
              <a:rPr lang="en-GB" dirty="0"/>
              <a:t> </a:t>
            </a:r>
            <a:r>
              <a:rPr lang="en-GB" dirty="0" smtClean="0"/>
              <a:t>Skeleton” </a:t>
            </a:r>
            <a:r>
              <a:rPr lang="en-GB" dirty="0"/>
              <a:t>to get you started!)</a:t>
            </a:r>
          </a:p>
          <a:p>
            <a:pPr indent="762000"/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ackage documentation with rmarkdow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800"/>
            </a:pPr>
            <a:r>
              <a:rPr dirty="0"/>
              <a:t>Package </a:t>
            </a:r>
            <a:r>
              <a:rPr dirty="0" smtClean="0"/>
              <a:t>documentation</a:t>
            </a:r>
            <a:endParaRPr dirty="0">
              <a:solidFill>
                <a:schemeClr val="accent2">
                  <a:hueOff val="-8546427"/>
                  <a:satOff val="-16585"/>
                  <a:lumOff val="33158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usethis::use_vignette(&quot;name&quot;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Long-form documentation, e.g. theory, case studies, </a:t>
            </a:r>
            <a:r>
              <a:rPr lang="en-GB" dirty="0" err="1" smtClean="0"/>
              <a:t>etc</a:t>
            </a:r>
            <a:endParaRPr lang="en-GB" dirty="0" smtClean="0"/>
          </a:p>
          <a:p>
            <a:endParaRPr lang="en-GB" dirty="0" smtClean="0"/>
          </a:p>
          <a:p>
            <a:r>
              <a:rPr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use_vignette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("name")</a:t>
            </a:r>
          </a:p>
          <a:p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>
                <a:solidFill>
                  <a:srgbClr val="929292"/>
                </a:solidFill>
              </a:defRPr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 Adds to DESCRIPTION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Suggests: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knitr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VignetteBuilder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knitr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>
                <a:solidFill>
                  <a:srgbClr val="929292"/>
                </a:solidFill>
              </a:defRPr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 Creates vignettes/</a:t>
            </a:r>
          </a:p>
          <a:p>
            <a:pPr>
              <a:defRPr>
                <a:solidFill>
                  <a:srgbClr val="929292"/>
                </a:solidFill>
              </a:defRPr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 Drafts vignettes/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name.Rmd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7" name="Easiest way to get started is with use_vignette(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 smtClean="0"/>
              <a:t>Vignettes</a:t>
            </a:r>
            <a:endParaRPr dirty="0">
              <a:solidFill>
                <a:schemeClr val="accent2">
                  <a:hueOff val="-8546427"/>
                  <a:satOff val="-16585"/>
                  <a:lumOff val="33158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---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43991">
              <a:spcBef>
                <a:spcPts val="400"/>
              </a:spcBef>
              <a:defRPr sz="2432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</a:p>
          <a:p>
            <a:pPr defTabSz="443991">
              <a:spcBef>
                <a:spcPts val="400"/>
              </a:spcBef>
              <a:defRPr sz="2432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title: "Vignette Title"</a:t>
            </a:r>
          </a:p>
          <a:p>
            <a:pPr defTabSz="443991">
              <a:spcBef>
                <a:spcPts val="400"/>
              </a:spcBef>
              <a:defRPr sz="2432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author: "Vignette author"</a:t>
            </a:r>
          </a:p>
          <a:p>
            <a:pPr defTabSz="443991">
              <a:spcBef>
                <a:spcPts val="400"/>
              </a:spcBef>
              <a:defRPr sz="2432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date: "`r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Sys.Date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()`"</a:t>
            </a:r>
          </a:p>
          <a:p>
            <a:pPr defTabSz="443991">
              <a:spcBef>
                <a:spcPts val="400"/>
              </a:spcBef>
              <a:defRPr sz="2432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output: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rmarkdown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html_vignette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43991">
              <a:spcBef>
                <a:spcPts val="400"/>
              </a:spcBef>
              <a:defRPr sz="2432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vignette: &gt;</a:t>
            </a:r>
          </a:p>
          <a:p>
            <a:pPr defTabSz="443991">
              <a:spcBef>
                <a:spcPts val="400"/>
              </a:spcBef>
              <a:defRPr sz="2432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%\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VignetteIndexEntry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{Vignette Title}</a:t>
            </a:r>
          </a:p>
          <a:p>
            <a:pPr defTabSz="443991">
              <a:spcBef>
                <a:spcPts val="400"/>
              </a:spcBef>
              <a:defRPr sz="2432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%\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VignetteEngine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knitr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rmarkdown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defTabSz="443991">
              <a:spcBef>
                <a:spcPts val="400"/>
              </a:spcBef>
              <a:defRPr sz="2432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%\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VignetteEncoding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{UTF-8}</a:t>
            </a:r>
          </a:p>
          <a:p>
            <a:pPr defTabSz="443991">
              <a:spcBef>
                <a:spcPts val="400"/>
              </a:spcBef>
              <a:defRPr sz="2432"/>
            </a:pPr>
            <a:r>
              <a:rPr dirty="0" smtClean="0">
                <a:latin typeface="Consolas" panose="020B0609020204030204" pitchFamily="49" charset="0"/>
                <a:cs typeface="Consolas" panose="020B0609020204030204" pitchFamily="49" charset="0"/>
              </a:rPr>
              <a:t>---</a:t>
            </a:r>
            <a:endParaRPr lang="en-GB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43991">
              <a:spcBef>
                <a:spcPts val="400"/>
              </a:spcBef>
              <a:defRPr sz="2432"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443991">
              <a:spcBef>
                <a:spcPts val="400"/>
              </a:spcBef>
              <a:defRPr sz="2432"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0" name="Vignette = Rmarkdown + special metadat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Vignette = Rmarkdown + special metadata</a:t>
            </a:r>
          </a:p>
        </p:txBody>
      </p:sp>
      <p:sp>
        <p:nvSpPr>
          <p:cNvPr id="251" name="Special metadata needed by R"/>
          <p:cNvSpPr/>
          <p:nvPr/>
        </p:nvSpPr>
        <p:spPr>
          <a:xfrm>
            <a:off x="7116809" y="5046612"/>
            <a:ext cx="4994673" cy="1126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" y="0"/>
                </a:moveTo>
                <a:cubicBezTo>
                  <a:pt x="894" y="0"/>
                  <a:pt x="781" y="502"/>
                  <a:pt x="781" y="1126"/>
                </a:cubicBezTo>
                <a:lnTo>
                  <a:pt x="781" y="2146"/>
                </a:lnTo>
                <a:lnTo>
                  <a:pt x="0" y="4407"/>
                </a:lnTo>
                <a:lnTo>
                  <a:pt x="781" y="6660"/>
                </a:lnTo>
                <a:lnTo>
                  <a:pt x="781" y="20466"/>
                </a:lnTo>
                <a:cubicBezTo>
                  <a:pt x="781" y="21090"/>
                  <a:pt x="894" y="21600"/>
                  <a:pt x="1035" y="21600"/>
                </a:cubicBezTo>
                <a:lnTo>
                  <a:pt x="21344" y="21600"/>
                </a:lnTo>
                <a:cubicBezTo>
                  <a:pt x="21485" y="21600"/>
                  <a:pt x="21600" y="21090"/>
                  <a:pt x="21600" y="20466"/>
                </a:cubicBezTo>
                <a:lnTo>
                  <a:pt x="21600" y="1126"/>
                </a:lnTo>
                <a:cubicBezTo>
                  <a:pt x="21600" y="502"/>
                  <a:pt x="21485" y="0"/>
                  <a:pt x="21344" y="0"/>
                </a:cubicBezTo>
                <a:lnTo>
                  <a:pt x="1035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t>Special metadata needed by R</a:t>
            </a:r>
          </a:p>
        </p:txBody>
      </p:sp>
      <p:sp>
        <p:nvSpPr>
          <p:cNvPr id="252" name="Special output format for vignettes"/>
          <p:cNvSpPr/>
          <p:nvPr/>
        </p:nvSpPr>
        <p:spPr>
          <a:xfrm>
            <a:off x="6172247" y="3619102"/>
            <a:ext cx="5939235" cy="1126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0" y="0"/>
                </a:moveTo>
                <a:cubicBezTo>
                  <a:pt x="752" y="0"/>
                  <a:pt x="657" y="502"/>
                  <a:pt x="657" y="1126"/>
                </a:cubicBezTo>
                <a:lnTo>
                  <a:pt x="657" y="15374"/>
                </a:lnTo>
                <a:lnTo>
                  <a:pt x="0" y="17627"/>
                </a:lnTo>
                <a:lnTo>
                  <a:pt x="657" y="19888"/>
                </a:lnTo>
                <a:lnTo>
                  <a:pt x="657" y="20466"/>
                </a:lnTo>
                <a:cubicBezTo>
                  <a:pt x="657" y="21090"/>
                  <a:pt x="752" y="21600"/>
                  <a:pt x="870" y="21600"/>
                </a:cubicBezTo>
                <a:lnTo>
                  <a:pt x="21385" y="21600"/>
                </a:lnTo>
                <a:cubicBezTo>
                  <a:pt x="21503" y="21600"/>
                  <a:pt x="21600" y="21090"/>
                  <a:pt x="21600" y="20466"/>
                </a:cubicBezTo>
                <a:lnTo>
                  <a:pt x="21600" y="1126"/>
                </a:lnTo>
                <a:cubicBezTo>
                  <a:pt x="21600" y="502"/>
                  <a:pt x="21503" y="0"/>
                  <a:pt x="21385" y="0"/>
                </a:cubicBezTo>
                <a:lnTo>
                  <a:pt x="870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rPr dirty="0"/>
              <a:t>Special output format for vignettes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  <p:bldP spid="252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Vignette workflow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Vignette workflow</a:t>
            </a:r>
          </a:p>
        </p:txBody>
      </p:sp>
      <p:sp>
        <p:nvSpPr>
          <p:cNvPr id="255" name="Modify Rmarkdown file"/>
          <p:cNvSpPr/>
          <p:nvPr/>
        </p:nvSpPr>
        <p:spPr>
          <a:xfrm>
            <a:off x="309712" y="4889500"/>
            <a:ext cx="2953853" cy="1270000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rPr sz="3200" dirty="0"/>
              <a:t>Modify </a:t>
            </a:r>
            <a:r>
              <a:rPr sz="3200" dirty="0" err="1"/>
              <a:t>Rmarkdown</a:t>
            </a:r>
            <a:r>
              <a:rPr sz="3200" dirty="0"/>
              <a:t> file</a:t>
            </a:r>
          </a:p>
        </p:txBody>
      </p:sp>
      <p:sp>
        <p:nvSpPr>
          <p:cNvPr id="256" name="Preview file"/>
          <p:cNvSpPr/>
          <p:nvPr/>
        </p:nvSpPr>
        <p:spPr>
          <a:xfrm>
            <a:off x="4585775" y="4889500"/>
            <a:ext cx="2564697" cy="1270000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rPr sz="3200" dirty="0"/>
              <a:t>Preview file</a:t>
            </a:r>
          </a:p>
        </p:txBody>
      </p:sp>
      <p:sp>
        <p:nvSpPr>
          <p:cNvPr id="257" name="Preview whole package"/>
          <p:cNvSpPr/>
          <p:nvPr/>
        </p:nvSpPr>
        <p:spPr>
          <a:xfrm>
            <a:off x="9422948" y="7005697"/>
            <a:ext cx="3248152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3">
                <a:hueOff val="5855911"/>
                <a:satOff val="-72794"/>
                <a:lumOff val="7086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 sz="32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Preview whole package</a:t>
            </a:r>
          </a:p>
        </p:txBody>
      </p:sp>
      <p:cxnSp>
        <p:nvCxnSpPr>
          <p:cNvPr id="258" name="Connection Line"/>
          <p:cNvCxnSpPr/>
          <p:nvPr/>
        </p:nvCxnSpPr>
        <p:spPr>
          <a:xfrm flipV="1">
            <a:off x="3146540" y="2771255"/>
            <a:ext cx="1309339" cy="1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259" name="Cmd/Ctrl + Shift + K"/>
          <p:cNvSpPr txBox="1"/>
          <p:nvPr/>
        </p:nvSpPr>
        <p:spPr>
          <a:xfrm>
            <a:off x="3983932" y="6535323"/>
            <a:ext cx="3508591" cy="5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Cmd/Ctrl + Shift + K</a:t>
            </a:r>
          </a:p>
        </p:txBody>
      </p:sp>
      <p:cxnSp>
        <p:nvCxnSpPr>
          <p:cNvPr id="260" name="Connection Line"/>
          <p:cNvCxnSpPr>
            <a:stCxn id="256" idx="3"/>
            <a:endCxn id="257" idx="0"/>
          </p:cNvCxnSpPr>
          <p:nvPr/>
        </p:nvCxnSpPr>
        <p:spPr>
          <a:xfrm>
            <a:off x="7150472" y="5524500"/>
            <a:ext cx="3896552" cy="1481197"/>
          </a:xfrm>
          <a:prstGeom prst="straightConnector1">
            <a:avLst/>
          </a:prstGeom>
          <a:ln w="57150">
            <a:solidFill>
              <a:schemeClr val="accent3">
                <a:hueOff val="5855911"/>
                <a:satOff val="-72794"/>
                <a:lumOff val="7086"/>
              </a:schemeClr>
            </a:solidFill>
            <a:miter lim="400000"/>
            <a:tailEnd type="triangle"/>
          </a:ln>
        </p:spPr>
      </p:cxnSp>
      <p:cxnSp>
        <p:nvCxnSpPr>
          <p:cNvPr id="261" name="Connection Line"/>
          <p:cNvCxnSpPr/>
          <p:nvPr/>
        </p:nvCxnSpPr>
        <p:spPr>
          <a:xfrm flipH="1">
            <a:off x="3248845" y="5812904"/>
            <a:ext cx="1309339" cy="0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sp>
        <p:nvSpPr>
          <p:cNvPr id="262" name="Build entire package &amp; Restart R"/>
          <p:cNvSpPr/>
          <p:nvPr/>
        </p:nvSpPr>
        <p:spPr>
          <a:xfrm>
            <a:off x="4455879" y="2026950"/>
            <a:ext cx="2564697" cy="2040268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rPr sz="3200" dirty="0"/>
              <a:t>Build entire package &amp; Restart R</a:t>
            </a:r>
          </a:p>
        </p:txBody>
      </p:sp>
      <p:sp>
        <p:nvSpPr>
          <p:cNvPr id="263" name="Cmd/Ctrl + Shift + B"/>
          <p:cNvSpPr txBox="1"/>
          <p:nvPr/>
        </p:nvSpPr>
        <p:spPr>
          <a:xfrm>
            <a:off x="7033275" y="2471534"/>
            <a:ext cx="3493237" cy="59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/>
            </a:lvl1pPr>
          </a:lstStyle>
          <a:p>
            <a:r>
              <a:t>Cmd/Ctrl + Shift + B</a:t>
            </a:r>
          </a:p>
        </p:txBody>
      </p:sp>
      <p:cxnSp>
        <p:nvCxnSpPr>
          <p:cNvPr id="264" name="Connection Line"/>
          <p:cNvCxnSpPr/>
          <p:nvPr/>
        </p:nvCxnSpPr>
        <p:spPr>
          <a:xfrm flipH="1">
            <a:off x="3146540" y="3364632"/>
            <a:ext cx="1309339" cy="0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tailEnd type="triangle"/>
          </a:ln>
        </p:spPr>
      </p:cxnSp>
      <p:cxnSp>
        <p:nvCxnSpPr>
          <p:cNvPr id="265" name="Connection Line"/>
          <p:cNvCxnSpPr/>
          <p:nvPr/>
        </p:nvCxnSpPr>
        <p:spPr>
          <a:xfrm flipH="1">
            <a:off x="3320853" y="5236840"/>
            <a:ext cx="1309339" cy="0"/>
          </a:xfrm>
          <a:prstGeom prst="straightConnector1">
            <a:avLst/>
          </a:prstGeom>
          <a:ln w="5715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  <a:headEnd type="triangle"/>
          </a:ln>
        </p:spPr>
      </p:cxnSp>
      <p:sp>
        <p:nvSpPr>
          <p:cNvPr id="266" name="Modify R code"/>
          <p:cNvSpPr/>
          <p:nvPr/>
        </p:nvSpPr>
        <p:spPr>
          <a:xfrm>
            <a:off x="581844" y="2412083"/>
            <a:ext cx="2564696" cy="1270001"/>
          </a:xfrm>
          <a:prstGeom prst="rect">
            <a:avLst/>
          </a:prstGeom>
          <a:solidFill>
            <a:srgbClr val="FFFFFF">
              <a:alpha val="29711"/>
            </a:srgb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/>
          <a:lstStyle>
            <a:lvl1pPr algn="ctr"/>
          </a:lstStyle>
          <a:p>
            <a:r>
              <a:rPr sz="3200" dirty="0"/>
              <a:t>Modify R code</a:t>
            </a:r>
          </a:p>
        </p:txBody>
      </p:sp>
      <p:sp>
        <p:nvSpPr>
          <p:cNvPr id="267" name="devtools::install(build_vignettes = TRUE)"/>
          <p:cNvSpPr txBox="1"/>
          <p:nvPr/>
        </p:nvSpPr>
        <p:spPr>
          <a:xfrm rot="21600000">
            <a:off x="4558184" y="8332809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80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::install(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build_vignettes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</a:p>
        </p:txBody>
      </p:sp>
      <p:sp>
        <p:nvSpPr>
          <p:cNvPr id="268" name="browseVignettes()"/>
          <p:cNvSpPr txBox="1"/>
          <p:nvPr/>
        </p:nvSpPr>
        <p:spPr>
          <a:xfrm rot="21600000">
            <a:off x="9312624" y="8955109"/>
            <a:ext cx="34544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80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browseVignettes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269" name="Screen Shot 2017-09-20 at 7.32.11 AM.png" descr="Screen Shot 2017-09-20 at 7.32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275" y="3199483"/>
            <a:ext cx="28702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20" y="7229061"/>
            <a:ext cx="648072" cy="52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he material is mostly drawn fro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material is mostly drawn from</a:t>
            </a:r>
          </a:p>
        </p:txBody>
      </p:sp>
      <p:pic>
        <p:nvPicPr>
          <p:cNvPr id="105" name="cover.png" descr="cover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 rot="20624194">
            <a:off x="2183445" y="2444324"/>
            <a:ext cx="4441599" cy="5827378"/>
          </a:xfrm>
          <a:prstGeom prst="rect">
            <a:avLst/>
          </a:prstGeom>
          <a:ln w="12700">
            <a:miter lim="400000"/>
          </a:ln>
          <a:effectLst>
            <a:outerShdw blurRad="203200" dist="117160" dir="5400000" rotWithShape="0">
              <a:srgbClr val="000000">
                <a:alpha val="55538"/>
              </a:srgbClr>
            </a:outerShdw>
          </a:effectLst>
        </p:spPr>
      </p:pic>
      <p:sp>
        <p:nvSpPr>
          <p:cNvPr id="106" name="http://r-pkgs.had.co.nz"/>
          <p:cNvSpPr txBox="1"/>
          <p:nvPr/>
        </p:nvSpPr>
        <p:spPr>
          <a:xfrm>
            <a:off x="6772226" y="4234179"/>
            <a:ext cx="3914242" cy="59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 b="1">
                <a:hlinkClick r:id="rId3"/>
              </a:defRPr>
            </a:lvl1pPr>
          </a:lstStyle>
          <a:p>
            <a:r>
              <a:rPr dirty="0">
                <a:hlinkClick r:id="rId3"/>
              </a:rPr>
              <a:t>http://r-pkgs.had.co.nz</a:t>
            </a:r>
          </a:p>
        </p:txBody>
      </p:sp>
      <p:sp>
        <p:nvSpPr>
          <p:cNvPr id="107" name="https://amzn.com/1491910399"/>
          <p:cNvSpPr txBox="1"/>
          <p:nvPr/>
        </p:nvSpPr>
        <p:spPr>
          <a:xfrm>
            <a:off x="7134938" y="4912359"/>
            <a:ext cx="3551530" cy="462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defRPr>
            </a:lvl1pPr>
          </a:lstStyle>
          <a:p>
            <a:pPr>
              <a:defRPr>
                <a:solidFill>
                  <a:schemeClr val="accent1">
                    <a:hueOff val="-9935710"/>
                    <a:satOff val="-80396"/>
                    <a:lumOff val="-17077"/>
                  </a:schemeClr>
                </a:solidFill>
              </a:defRPr>
            </a:pPr>
            <a:r>
              <a:rPr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https://amzn.com/1491910399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# Your choice: but often useful to includ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 smtClean="0"/>
              <a:t>README: quick start guide (public) , notes (private)</a:t>
            </a:r>
          </a:p>
          <a:p>
            <a:endParaRPr lang="en-GB" dirty="0" smtClean="0"/>
          </a:p>
          <a:p>
            <a:r>
              <a:rPr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use_readme_md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use_readme_rmd</a:t>
            </a:r>
            <a:r>
              <a:rPr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 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endParaRPr lang="en-GB" dirty="0" smtClean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r>
              <a:rPr lang="en-GB" dirty="0" smtClean="0"/>
              <a:t>NEWS: record of changes (between versions)</a:t>
            </a:r>
          </a:p>
          <a:p>
            <a:endParaRPr lang="en-GB" dirty="0" smtClean="0"/>
          </a:p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use_news_md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GB" dirty="0" smtClean="0"/>
          </a:p>
          <a:p>
            <a:r>
              <a:rPr lang="en-GB" dirty="0" err="1" smtClean="0"/>
              <a:t>pkgdown</a:t>
            </a:r>
            <a:r>
              <a:rPr lang="en-GB" dirty="0" smtClean="0"/>
              <a:t> website: generates website using README, Rd, vignettes and NEWS</a:t>
            </a:r>
          </a:p>
          <a:p>
            <a:endParaRPr lang="en-GB" dirty="0"/>
          </a:p>
          <a:p>
            <a:r>
              <a:rPr lang="en-GB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pkgdown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GB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build_site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dirty="0"/>
          </a:p>
        </p:txBody>
      </p:sp>
      <p:sp>
        <p:nvSpPr>
          <p:cNvPr id="277" name="If sharing with others, include a readm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Other documentation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Dependenci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1600"/>
            </a:lvl1pPr>
          </a:lstStyle>
          <a:p>
            <a:r>
              <a:t>Dependencies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# In DESCRIP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929292"/>
                </a:solidFill>
              </a:defRPr>
            </a:pPr>
            <a:r>
              <a:rPr lang="en-GB" dirty="0" smtClean="0">
                <a:solidFill>
                  <a:schemeClr val="tx1"/>
                </a:solidFill>
              </a:rPr>
              <a:t>A required package that will be installed automatically</a:t>
            </a:r>
          </a:p>
          <a:p>
            <a:pPr>
              <a:defRPr>
                <a:solidFill>
                  <a:srgbClr val="929292"/>
                </a:solidFill>
              </a:defRPr>
            </a:pPr>
            <a:endParaRPr lang="en-GB" dirty="0">
              <a:solidFill>
                <a:schemeClr val="tx1"/>
              </a:solidFill>
            </a:endParaRPr>
          </a:p>
          <a:p>
            <a:pPr>
              <a:defRPr>
                <a:solidFill>
                  <a:srgbClr val="929292"/>
                </a:solidFill>
              </a:defRPr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GB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use_package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("</a:t>
            </a:r>
            <a:r>
              <a:rPr lang="en-GB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foo“)</a:t>
            </a:r>
          </a:p>
          <a:p>
            <a:pPr>
              <a:defRPr>
                <a:solidFill>
                  <a:srgbClr val="929292"/>
                </a:solidFill>
              </a:defRPr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>
                <a:solidFill>
                  <a:srgbClr val="929292"/>
                </a:solidFill>
              </a:defRPr>
            </a:pPr>
            <a:r>
              <a:rPr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In DESCRIPTION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Imports: foo</a:t>
            </a:r>
          </a:p>
          <a:p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>
                <a:solidFill>
                  <a:srgbClr val="929292"/>
                </a:solidFill>
              </a:defRPr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 In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bar.R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new_function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&lt;- function(x, y, z) {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foo::bar(x, y) + z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8" name="Use :: to access functions in imported packag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 smtClean="0"/>
              <a:t>Imported package</a:t>
            </a:r>
            <a:endParaRPr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# In DESCRIPTION…"/>
          <p:cNvSpPr>
            <a:spLocks noGrp="1"/>
          </p:cNvSpPr>
          <p:nvPr>
            <p:ph type="body" idx="1"/>
          </p:nvPr>
        </p:nvSpPr>
        <p:spPr>
          <a:xfrm>
            <a:off x="525736" y="1492424"/>
            <a:ext cx="12039600" cy="7696200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929292"/>
                </a:solidFill>
              </a:defRPr>
            </a:pPr>
            <a:r>
              <a:rPr lang="en-GB" dirty="0" smtClean="0">
                <a:solidFill>
                  <a:schemeClr val="tx1"/>
                </a:solidFill>
              </a:rPr>
              <a:t>An optional package: only used in development/vignette/example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800">
                <a:solidFill>
                  <a:srgbClr val="929292"/>
                </a:solidFill>
              </a:defRPr>
            </a:pPr>
            <a:endParaRPr lang="en-GB" dirty="0">
              <a:solidFill>
                <a:schemeClr val="bg1"/>
              </a:solidFill>
            </a:endParaRPr>
          </a:p>
          <a:p>
            <a:pPr>
              <a:defRPr sz="2800">
                <a:solidFill>
                  <a:srgbClr val="929292"/>
                </a:solidFill>
              </a:defRPr>
            </a:pP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GB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use_package</a:t>
            </a:r>
            <a:r>
              <a:rPr lang="en-GB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suggests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defRPr sz="2800">
                <a:solidFill>
                  <a:srgbClr val="929292"/>
                </a:solidFill>
              </a:defRPr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800">
                <a:solidFill>
                  <a:srgbClr val="929292"/>
                </a:solidFill>
              </a:defRPr>
            </a:pPr>
            <a:r>
              <a:rPr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In DESCRIPTION</a:t>
            </a:r>
          </a:p>
          <a:p>
            <a:pPr>
              <a:defRPr sz="28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Suggests: foo</a:t>
            </a:r>
          </a:p>
          <a:p>
            <a:pPr>
              <a:defRPr sz="2800"/>
            </a:pP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800">
                <a:solidFill>
                  <a:srgbClr val="929292"/>
                </a:solidFill>
              </a:defRPr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# In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bar.R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 sz="2800"/>
            </a:pP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new_function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&lt;- function(x, y, z) {</a:t>
            </a:r>
          </a:p>
          <a:p>
            <a:pPr>
              <a:defRPr sz="28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if (!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requireNamespace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("foo", quietly = TRUE)) {</a:t>
            </a:r>
          </a:p>
          <a:p>
            <a:pPr>
              <a:defRPr sz="28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  stop("Need foo! Use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('foo').")</a:t>
            </a:r>
          </a:p>
          <a:p>
            <a:pPr>
              <a:defRPr sz="28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>
              <a:defRPr sz="28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foo::bar(x, y) + z</a:t>
            </a:r>
          </a:p>
          <a:p>
            <a:pPr>
              <a:defRPr sz="2800"/>
            </a:pP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Should check if suggested package availab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Suggested package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# Or you might want to use an infix func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might want to use an infix function</a:t>
            </a:r>
          </a:p>
          <a:p>
            <a:pPr lvl="1"/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`%&gt;%` &lt;-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magittr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::`%&gt;%`</a:t>
            </a:r>
          </a:p>
          <a:p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col_summary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&lt;- function(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, fun) {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stopifnot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is.data.frame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purrr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::keep(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is.numeric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) %&gt;% 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purrr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::modify(fun)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2" name="You might get tired of using :: all the tim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might get tired of using :: all the time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#' @importFrom purrr keep modify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 @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importFrom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purrr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keep modify</a:t>
            </a:r>
          </a:p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#' @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importFrom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magrittr</a:t>
            </a:r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col_summary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&lt;- function(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, fun) {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stopifnot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is.data.frame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  keep(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is.numeric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) %&gt;% </a:t>
            </a:r>
          </a:p>
          <a:p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    modify(fun)</a:t>
            </a:r>
          </a:p>
          <a:p>
            <a:r>
              <a:rPr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5" name="You can import functions into the pack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You can </a:t>
            </a:r>
            <a:r>
              <a:rPr dirty="0">
                <a:latin typeface="Archer-Bold"/>
                <a:ea typeface="Archer-Bold"/>
                <a:cs typeface="Archer-Bold"/>
                <a:sym typeface="Archer-Bold"/>
              </a:rPr>
              <a:t>import</a:t>
            </a:r>
            <a:r>
              <a:rPr dirty="0"/>
              <a:t> </a:t>
            </a:r>
            <a:r>
              <a:rPr lang="en-GB" dirty="0" smtClean="0"/>
              <a:t>the required functions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Specifies any imported and exported functions – generated automatically by roxygen2.</a:t>
            </a:r>
          </a:p>
          <a:p>
            <a:endParaRPr lang="en-GB" dirty="0" smtClean="0"/>
          </a:p>
          <a:p>
            <a:r>
              <a:rPr lang="en-GB" dirty="0"/>
              <a:t>The default NAMESPACE exports </a:t>
            </a:r>
            <a:r>
              <a:rPr lang="en-GB" dirty="0" smtClean="0"/>
              <a:t>everything</a:t>
            </a:r>
          </a:p>
          <a:p>
            <a:endParaRPr lang="en-GB" dirty="0" smtClean="0"/>
          </a:p>
          <a:p>
            <a:r>
              <a:rPr lang="en-GB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exportPattern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("^[^\\.]")</a:t>
            </a:r>
          </a:p>
          <a:p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smtClean="0">
                <a:latin typeface="+mn-lt"/>
                <a:cs typeface="Consolas" panose="020B0609020204030204" pitchFamily="49" charset="0"/>
              </a:rPr>
              <a:t>Better to export explicitly</a:t>
            </a:r>
          </a:p>
          <a:p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</a:rPr>
              <a:t>#' </a:t>
            </a:r>
            <a:r>
              <a:rPr lang="en-GB"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@export</a:t>
            </a:r>
            <a:endParaRPr lang="en-GB"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pPr lvl="1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fun1 &lt;- function(...) 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NAMESPACE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91676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 namespace splits functions into two classes"/>
          <p:cNvSpPr>
            <a:spLocks noGrp="1"/>
          </p:cNvSpPr>
          <p:nvPr>
            <p:ph type="title"/>
          </p:nvPr>
        </p:nvSpPr>
        <p:spPr>
          <a:xfrm>
            <a:off x="0" y="-1"/>
            <a:ext cx="13004801" cy="990601"/>
          </a:xfrm>
          <a:prstGeom prst="rect">
            <a:avLst/>
          </a:prstGeom>
        </p:spPr>
        <p:txBody>
          <a:bodyPr/>
          <a:lstStyle/>
          <a:p>
            <a:r>
              <a:t>A namespace splits functions into two classes</a:t>
            </a:r>
          </a:p>
        </p:txBody>
      </p:sp>
      <p:graphicFrame>
        <p:nvGraphicFramePr>
          <p:cNvPr id="161" name="Table"/>
          <p:cNvGraphicFramePr/>
          <p:nvPr/>
        </p:nvGraphicFramePr>
        <p:xfrm>
          <a:off x="2325295" y="1621967"/>
          <a:ext cx="8354128" cy="7463511"/>
        </p:xfrm>
        <a:graphic>
          <a:graphicData uri="http://schemas.openxmlformats.org/drawingml/2006/table">
            <a:tbl>
              <a:tblPr firstRow="1"/>
              <a:tblGrid>
                <a:gridCol w="4177064"/>
                <a:gridCol w="4177064"/>
              </a:tblGrid>
              <a:tr h="185283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 smtClean="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Archer-Bold"/>
                        </a:rPr>
                        <a:t>Internal</a:t>
                      </a:r>
                      <a:endParaRPr sz="4000" b="1" dirty="0">
                        <a:solidFill>
                          <a:schemeClr val="accent1">
                            <a:hueOff val="-9935710"/>
                            <a:satOff val="-80396"/>
                            <a:lumOff val="-17077"/>
                          </a:schemeClr>
                        </a:solidFill>
                        <a:sym typeface="Archer-Bold"/>
                      </a:endParaRP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Archer-Bold"/>
                        </a:rPr>
                        <a:t>External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</a:tcPr>
                </a:tc>
              </a:tr>
              <a:tr h="185283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Only for use within package</a:t>
                      </a: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For use by others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</a:tcPr>
                </a:tc>
              </a:tr>
              <a:tr h="185283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Documentation  optional</a:t>
                      </a: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Must be documented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</a:tcPr>
                </a:tc>
              </a:tr>
              <a:tr h="1852837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Easily changed</a:t>
                      </a:r>
                    </a:p>
                  </a:txBody>
                  <a:tcPr marL="38100" marR="38100" marT="38100" marB="381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 dirty="0">
                          <a:solidFill>
                            <a:schemeClr val="accent1">
                              <a:hueOff val="-9935710"/>
                              <a:satOff val="-80396"/>
                              <a:lumOff val="-17077"/>
                            </a:schemeClr>
                          </a:solidFill>
                          <a:sym typeface="Verlag Condensed"/>
                        </a:rPr>
                        <a:t>Changing will break other people’s code</a:t>
                      </a:r>
                    </a:p>
                  </a:txBody>
                  <a:tcPr marL="38100" marR="38100" marT="38100" marB="381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 CMD chec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nconsolata Regular"/>
                <a:ea typeface="Inconsolata Regular"/>
                <a:cs typeface="Inconsolata Regular"/>
                <a:sym typeface="Inconsolata Regular"/>
              </a:defRPr>
            </a:lvl1pPr>
          </a:lstStyle>
          <a:p>
            <a:r>
              <a:t>R CMD check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uns automated checks for common problems in R packages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sz="4000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GB" sz="4000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/Ctrl + Shift + E</a:t>
            </a:r>
          </a:p>
          <a:p>
            <a:r>
              <a:rPr lang="en-GB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GB" sz="4000" dirty="0">
                <a:latin typeface="Consolas" panose="020B0609020204030204" pitchFamily="49" charset="0"/>
                <a:cs typeface="Consolas" panose="020B0609020204030204" pitchFamily="49" charset="0"/>
              </a:rPr>
              <a:t>::check</a:t>
            </a:r>
            <a:r>
              <a:rPr lang="en-GB" sz="4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GB" dirty="0"/>
          </a:p>
          <a:p>
            <a:pPr>
              <a:spcBef>
                <a:spcPts val="2400"/>
              </a:spcBef>
              <a:defRPr sz="5300">
                <a:latin typeface="+mn-lt"/>
                <a:ea typeface="+mn-ea"/>
                <a:cs typeface="+mn-cs"/>
                <a:sym typeface="Verlag Condensed"/>
              </a:defRPr>
            </a:pPr>
            <a:r>
              <a:rPr lang="en-GB" dirty="0" smtClean="0"/>
              <a:t>To avoid frustration, run early and run often!</a:t>
            </a:r>
            <a:endParaRPr dirty="0"/>
          </a:p>
        </p:txBody>
      </p:sp>
      <p:sp>
        <p:nvSpPr>
          <p:cNvPr id="176" name="Automated check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Checking for common problems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80" y="3292624"/>
            <a:ext cx="27493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Your tur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turn</a:t>
            </a:r>
          </a:p>
        </p:txBody>
      </p:sp>
      <p:sp>
        <p:nvSpPr>
          <p:cNvPr id="94" name="This course is very hands on, and while we’re here to help you, the best resource is often the person sitting next to you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400" dirty="0" smtClean="0"/>
              <a:t>This course is very hands on, and while </a:t>
            </a:r>
            <a:r>
              <a:rPr lang="en-GB" sz="4400" dirty="0" smtClean="0"/>
              <a:t>I’m</a:t>
            </a:r>
            <a:r>
              <a:rPr sz="4400" dirty="0" smtClean="0"/>
              <a:t> here to help you, the best resource is often the person sitting next to you.</a:t>
            </a:r>
            <a:endParaRPr lang="en-GB" sz="4400" dirty="0" smtClean="0"/>
          </a:p>
          <a:p>
            <a:endParaRPr sz="44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sz="4400" dirty="0" smtClean="0"/>
              <a:t>Introduce </a:t>
            </a:r>
            <a:r>
              <a:rPr sz="4400" dirty="0"/>
              <a:t>yourself to your </a:t>
            </a:r>
            <a:r>
              <a:rPr sz="4400" dirty="0" err="1"/>
              <a:t>neighbours</a:t>
            </a:r>
            <a:r>
              <a:rPr sz="4400" dirty="0"/>
              <a:t>. Who are you and what are you using R for?</a:t>
            </a:r>
          </a:p>
        </p:txBody>
      </p:sp>
      <p:sp>
        <p:nvSpPr>
          <p:cNvPr id="95" name="This means that you have to work!"/>
          <p:cNvSpPr/>
          <p:nvPr/>
        </p:nvSpPr>
        <p:spPr>
          <a:xfrm>
            <a:off x="9328150" y="1019033"/>
            <a:ext cx="3346450" cy="2114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31" y="0"/>
                </a:moveTo>
                <a:lnTo>
                  <a:pt x="17911" y="2603"/>
                </a:lnTo>
                <a:lnTo>
                  <a:pt x="410" y="2603"/>
                </a:lnTo>
                <a:cubicBezTo>
                  <a:pt x="184" y="2603"/>
                  <a:pt x="0" y="2894"/>
                  <a:pt x="0" y="3252"/>
                </a:cubicBezTo>
                <a:lnTo>
                  <a:pt x="0" y="20951"/>
                </a:lnTo>
                <a:cubicBezTo>
                  <a:pt x="0" y="21310"/>
                  <a:pt x="184" y="21600"/>
                  <a:pt x="410" y="21600"/>
                </a:cubicBezTo>
                <a:lnTo>
                  <a:pt x="21190" y="21600"/>
                </a:lnTo>
                <a:cubicBezTo>
                  <a:pt x="21416" y="21600"/>
                  <a:pt x="21600" y="21310"/>
                  <a:pt x="21600" y="20951"/>
                </a:cubicBezTo>
                <a:lnTo>
                  <a:pt x="21600" y="3252"/>
                </a:lnTo>
                <a:cubicBezTo>
                  <a:pt x="21600" y="2894"/>
                  <a:pt x="21416" y="2603"/>
                  <a:pt x="21190" y="2603"/>
                </a:cubicBezTo>
                <a:lnTo>
                  <a:pt x="19551" y="2603"/>
                </a:lnTo>
                <a:lnTo>
                  <a:pt x="18731" y="0"/>
                </a:lnTo>
                <a:close/>
              </a:path>
            </a:pathLst>
          </a:custGeom>
          <a:solidFill>
            <a:schemeClr val="accent5">
              <a:hueOff val="2498135"/>
              <a:satOff val="-57619"/>
              <a:lumOff val="55856"/>
            </a:schemeClr>
          </a:solidFill>
          <a:ln w="25400">
            <a:solidFill>
              <a:schemeClr val="accent2">
                <a:hueOff val="-8546427"/>
                <a:satOff val="-16585"/>
                <a:lumOff val="3315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500" tIns="63500" rIns="63500" bIns="63500" anchor="ctr"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r>
              <a:t>This means that you have to work!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# Cmd/Ctrl + Shift + 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Updating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documentation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Building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---------------------------------------------------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Checking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---------------------------------------------------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this is package '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' version 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'0.0.0.9000</a:t>
            </a: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checking package namespace information ... OK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checking 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DESCRIPTION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meta-information ... WARNING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Non-standard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license specification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What license it uses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Standardizable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checking examples ... NONE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 DONE</a:t>
            </a:r>
            <a:endParaRPr sz="2400"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check output (truncated)</a:t>
            </a:r>
            <a:endParaRPr lang="en-GB"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# Cmd/Ctrl + Shift + 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endParaRPr lang="en-GB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CMD check results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checking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DESCRIPTION meta-information ... 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WARNING</a:t>
            </a: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Non-standard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license specification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What license it 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uses</a:t>
            </a:r>
          </a:p>
          <a:p>
            <a:r>
              <a:rPr lang="en-GB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Standardizable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 FALSE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checking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for missing documentation entries ... WARNING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Undocumented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code objects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' </a:t>
            </a: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All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user-level objects in a package should have documentation entries. See chapter 'Writing R documentation files' in the 'Writing R Extensions' manual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errors | 2 warnings | 0 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notes</a:t>
            </a:r>
          </a:p>
          <a:p>
            <a:endParaRPr sz="2400"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check summary (end of output)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65227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turn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Modify </a:t>
            </a:r>
            <a:r>
              <a:rPr lang="en-GB" dirty="0" err="1" smtClean="0"/>
              <a:t>add_cols</a:t>
            </a:r>
            <a:r>
              <a:rPr lang="en-GB" dirty="0" smtClean="0"/>
              <a:t> to use </a:t>
            </a:r>
            <a:r>
              <a:rPr lang="en-GB" dirty="0" err="1" smtClean="0"/>
              <a:t>dplyr</a:t>
            </a:r>
            <a:r>
              <a:rPr lang="en-GB" dirty="0" smtClean="0"/>
              <a:t>::</a:t>
            </a:r>
            <a:r>
              <a:rPr lang="en-GB" dirty="0" err="1" smtClean="0"/>
              <a:t>bind_cols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Run the package check to confirm that </a:t>
            </a:r>
            <a:r>
              <a:rPr lang="en-GB" dirty="0" smtClean="0"/>
              <a:t>there are no issues.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537751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more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96557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 smtClean="0"/>
              <a:t>Including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 smtClean="0"/>
              <a:t>Licenses</a:t>
            </a:r>
            <a:endParaRPr lang="en-GB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 smtClean="0"/>
              <a:t>CRAN submission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 smtClean="0"/>
              <a:t>Good practice</a:t>
            </a:r>
          </a:p>
          <a:p>
            <a:pPr marL="1600200" lvl="7" indent="-609600">
              <a:buFont typeface="Arial" panose="020B0604020202020204" pitchFamily="34" charset="0"/>
              <a:buChar char="•"/>
            </a:pPr>
            <a:r>
              <a:rPr lang="en-GB" sz="3600" dirty="0" smtClean="0"/>
              <a:t>Version control (git and GitHub)</a:t>
            </a:r>
          </a:p>
          <a:p>
            <a:pPr marL="1600200" lvl="7" indent="-609600">
              <a:buFont typeface="Arial" panose="020B0604020202020204" pitchFamily="34" charset="0"/>
              <a:buChar char="•"/>
            </a:pPr>
            <a:r>
              <a:rPr lang="en-GB" sz="3600" dirty="0" smtClean="0"/>
              <a:t>Code coverage (code covered by unit tests)</a:t>
            </a:r>
          </a:p>
          <a:p>
            <a:pPr marL="1600200" lvl="7" indent="-609600">
              <a:buFont typeface="Arial" panose="020B0604020202020204" pitchFamily="34" charset="0"/>
              <a:buChar char="•"/>
            </a:pPr>
            <a:r>
              <a:rPr lang="en-GB" sz="3600" dirty="0" smtClean="0"/>
              <a:t>Continuous integration (automated checking)</a:t>
            </a:r>
          </a:p>
          <a:p>
            <a:pPr marL="457200" lvl="7" indent="-457200">
              <a:buFont typeface="Arial" panose="020B0604020202020204" pitchFamily="34" charset="0"/>
              <a:buChar char="•"/>
            </a:pPr>
            <a:r>
              <a:rPr lang="en-GB" sz="3600" dirty="0" smtClean="0"/>
              <a:t>Advanced programming</a:t>
            </a:r>
          </a:p>
          <a:p>
            <a:pPr marL="1600200" lvl="7" indent="-609600">
              <a:buFont typeface="Arial" panose="020B0604020202020204" pitchFamily="34" charset="0"/>
              <a:buChar char="•"/>
            </a:pPr>
            <a:r>
              <a:rPr lang="en-GB" sz="3600" dirty="0" smtClean="0"/>
              <a:t>Interfacing with C++</a:t>
            </a:r>
          </a:p>
          <a:p>
            <a:pPr marL="1600200" lvl="7" indent="-609600">
              <a:buFont typeface="Arial" panose="020B0604020202020204" pitchFamily="34" charset="0"/>
              <a:buChar char="•"/>
            </a:pPr>
            <a:r>
              <a:rPr lang="en-GB" sz="3600" dirty="0" smtClean="0"/>
              <a:t>Object-oriented programming</a:t>
            </a:r>
          </a:p>
          <a:p>
            <a:pPr lvl="7"/>
            <a:r>
              <a:rPr lang="en-GB" sz="3600" dirty="0" smtClean="0"/>
              <a:t>…</a:t>
            </a:r>
            <a:endParaRPr lang="en-GB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topics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85608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Online books/manuals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b="1" dirty="0" smtClean="0"/>
              <a:t>R </a:t>
            </a:r>
            <a:r>
              <a:rPr lang="en-GB" sz="3600" b="1" dirty="0"/>
              <a:t>packages </a:t>
            </a:r>
            <a:r>
              <a:rPr lang="en-GB" sz="3600" b="1" dirty="0">
                <a:hlinkClick r:id="rId2"/>
              </a:rPr>
              <a:t>http://</a:t>
            </a:r>
            <a:r>
              <a:rPr lang="en-GB" sz="3600" b="1" dirty="0" smtClean="0">
                <a:hlinkClick r:id="rId2"/>
              </a:rPr>
              <a:t>r-pkgs.had.co.nz</a:t>
            </a:r>
            <a:endParaRPr lang="en-GB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b="1" dirty="0" smtClean="0"/>
              <a:t>Advanced R </a:t>
            </a:r>
            <a:r>
              <a:rPr lang="en-GB" sz="3600" b="1" dirty="0" smtClean="0">
                <a:hlinkClick r:id="rId3"/>
              </a:rPr>
              <a:t>http</a:t>
            </a:r>
            <a:r>
              <a:rPr lang="en-GB" sz="3600" b="1" dirty="0">
                <a:hlinkClick r:id="rId3"/>
              </a:rPr>
              <a:t>://adv-r.hadley.nz</a:t>
            </a:r>
            <a:r>
              <a:rPr lang="en-GB" sz="3600" b="1" dirty="0" smtClean="0">
                <a:hlinkClick r:id="rId3"/>
              </a:rPr>
              <a:t>/</a:t>
            </a:r>
            <a:endParaRPr lang="en-GB" sz="3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b="1" dirty="0" smtClean="0"/>
              <a:t>Happy </a:t>
            </a:r>
            <a:r>
              <a:rPr lang="en-GB" sz="3600" b="1" dirty="0"/>
              <a:t>Git and GitHub for the </a:t>
            </a:r>
            <a:r>
              <a:rPr lang="en-GB" sz="3600" b="1" dirty="0" err="1" smtClean="0"/>
              <a:t>useR</a:t>
            </a:r>
            <a:r>
              <a:rPr lang="en-GB" sz="3600" b="1" dirty="0"/>
              <a:t> </a:t>
            </a:r>
            <a:r>
              <a:rPr lang="en-GB" sz="3600" b="1" dirty="0" smtClean="0">
                <a:hlinkClick r:id="rId4"/>
              </a:rPr>
              <a:t>http</a:t>
            </a:r>
            <a:r>
              <a:rPr lang="en-GB" sz="3600" b="1" dirty="0">
                <a:hlinkClick r:id="rId4"/>
              </a:rPr>
              <a:t>://happygitwithr.com</a:t>
            </a:r>
            <a:r>
              <a:rPr lang="en-GB" sz="3600" b="1" dirty="0" smtClean="0">
                <a:hlinkClick r:id="rId4"/>
              </a:rPr>
              <a:t>/</a:t>
            </a:r>
            <a:r>
              <a:rPr lang="en-GB" sz="3600" b="1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b="1" dirty="0"/>
              <a:t>R-</a:t>
            </a:r>
            <a:r>
              <a:rPr lang="en-GB" sz="3600" b="1" dirty="0" err="1"/>
              <a:t>exts</a:t>
            </a:r>
            <a:r>
              <a:rPr lang="en-GB" sz="3600" b="1" dirty="0"/>
              <a:t> </a:t>
            </a:r>
            <a:r>
              <a:rPr lang="en-GB" sz="3600" b="1" dirty="0">
                <a:hlinkClick r:id="rId5"/>
              </a:rPr>
              <a:t>https://cran.r-project.org/doc/manuals/r-release/R-exts.html</a:t>
            </a:r>
            <a:r>
              <a:rPr lang="en-GB" sz="3600" b="1" dirty="0"/>
              <a:t> </a:t>
            </a:r>
            <a:endParaRPr lang="en-GB" sz="3600" dirty="0" smtClean="0"/>
          </a:p>
          <a:p>
            <a:endParaRPr lang="en-GB" sz="3600" dirty="0" smtClean="0"/>
          </a:p>
          <a:p>
            <a:r>
              <a:rPr lang="en-GB" sz="3600" dirty="0" smtClean="0"/>
              <a:t>Forums/mailing lists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 smtClean="0"/>
              <a:t>community.rstudio.com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/>
              <a:t>R-package-</a:t>
            </a:r>
            <a:r>
              <a:rPr lang="en-GB" sz="3600" dirty="0" err="1"/>
              <a:t>devel</a:t>
            </a:r>
            <a:r>
              <a:rPr lang="en-GB" sz="3600" dirty="0"/>
              <a:t> mailing </a:t>
            </a:r>
            <a:r>
              <a:rPr lang="en-GB" sz="3600" dirty="0" smtClean="0"/>
              <a:t>list</a:t>
            </a:r>
            <a:endParaRPr lang="en-GB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00211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his work is licensed under the  Creative Commons Attribution-Noncommercial 3.0  United States License.…"/>
          <p:cNvSpPr txBox="1"/>
          <p:nvPr/>
        </p:nvSpPr>
        <p:spPr>
          <a:xfrm>
            <a:off x="1278361" y="3046729"/>
            <a:ext cx="10448078" cy="366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2400"/>
              </a:spcBef>
              <a:defRPr sz="44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pPr>
            <a:r>
              <a:rPr dirty="0"/>
              <a:t>This work is licensed under the </a:t>
            </a:r>
            <a:br>
              <a:rPr dirty="0"/>
            </a:b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Creative Commons Attribution-Noncommercial 3.0 </a:t>
            </a:r>
            <a:b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</a:br>
            <a:r>
              <a:rPr dirty="0">
                <a:solidFill>
                  <a:schemeClr val="accent2">
                    <a:hueOff val="-8546427"/>
                    <a:satOff val="-16585"/>
                    <a:lumOff val="33158"/>
                  </a:schemeClr>
                </a:solidFill>
              </a:rPr>
              <a:t>United States License</a:t>
            </a:r>
            <a:r>
              <a:rPr dirty="0"/>
              <a:t>. </a:t>
            </a:r>
          </a:p>
          <a:p>
            <a:pPr algn="ctr">
              <a:spcBef>
                <a:spcPts val="2400"/>
              </a:spcBef>
              <a:defRPr sz="4400"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pPr>
            <a:r>
              <a:rPr dirty="0"/>
              <a:t>To view a copy of this license, visit </a:t>
            </a:r>
            <a:br>
              <a:rPr dirty="0"/>
            </a:br>
            <a:r>
              <a:rPr dirty="0">
                <a:hlinkClick r:id="rId2"/>
              </a:rPr>
              <a:t>http://creativecommons.org/licenses/by-nc/3.0/us/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Why make a reusable component?"/>
          <p:cNvSpPr>
            <a:spLocks noGrp="1"/>
          </p:cNvSpPr>
          <p:nvPr>
            <p:ph type="title"/>
          </p:nvPr>
        </p:nvSpPr>
        <p:spPr>
          <a:xfrm>
            <a:off x="-1" y="0"/>
            <a:ext cx="13004801" cy="156443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/>
            </a:lvl1pPr>
          </a:lstStyle>
          <a:p>
            <a:r>
              <a:rPr sz="6000" dirty="0"/>
              <a:t>Why make a </a:t>
            </a:r>
            <a:r>
              <a:rPr lang="en-GB" sz="6000" dirty="0" smtClean="0"/>
              <a:t>package?</a:t>
            </a:r>
            <a:endParaRPr sz="6000" dirty="0"/>
          </a:p>
        </p:txBody>
      </p:sp>
      <p:sp>
        <p:nvSpPr>
          <p:cNvPr id="102" name="You want to test it…"/>
          <p:cNvSpPr txBox="1"/>
          <p:nvPr/>
        </p:nvSpPr>
        <p:spPr>
          <a:xfrm>
            <a:off x="1291380" y="2822720"/>
            <a:ext cx="8568051" cy="448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0999" indent="-380999">
              <a:spcBef>
                <a:spcPts val="1800"/>
              </a:spcBef>
              <a:buSzPct val="75000"/>
              <a:buChar char="•"/>
              <a:defRPr sz="7200"/>
            </a:pPr>
            <a:r>
              <a:rPr sz="6000" dirty="0"/>
              <a:t>You want to </a:t>
            </a:r>
            <a:r>
              <a:rPr sz="6000" b="1" dirty="0" err="1" smtClean="0"/>
              <a:t>tes</a:t>
            </a:r>
            <a:r>
              <a:rPr lang="en-GB" sz="6000" b="1" dirty="0" smtClean="0"/>
              <a:t>t</a:t>
            </a:r>
            <a:endParaRPr sz="6000" dirty="0"/>
          </a:p>
          <a:p>
            <a:pPr marL="380999" indent="-380999">
              <a:spcBef>
                <a:spcPts val="1800"/>
              </a:spcBef>
              <a:buSzPct val="75000"/>
              <a:buChar char="•"/>
              <a:defRPr sz="7200"/>
            </a:pPr>
            <a:r>
              <a:rPr sz="6000" dirty="0"/>
              <a:t>You want to </a:t>
            </a:r>
            <a:r>
              <a:rPr sz="6000" b="1" dirty="0" err="1" smtClean="0"/>
              <a:t>generalise</a:t>
            </a:r>
            <a:endParaRPr sz="6000" dirty="0"/>
          </a:p>
          <a:p>
            <a:pPr marL="380999" indent="-380999">
              <a:spcBef>
                <a:spcPts val="1800"/>
              </a:spcBef>
              <a:buSzPct val="75000"/>
              <a:buChar char="•"/>
              <a:defRPr sz="7200"/>
            </a:pPr>
            <a:r>
              <a:rPr sz="6000" dirty="0"/>
              <a:t>You want to </a:t>
            </a:r>
            <a:r>
              <a:rPr sz="6000" b="1" dirty="0" smtClean="0"/>
              <a:t>document</a:t>
            </a:r>
            <a:endParaRPr sz="6000" dirty="0"/>
          </a:p>
          <a:p>
            <a:pPr marL="380999" indent="-380999">
              <a:spcBef>
                <a:spcPts val="1800"/>
              </a:spcBef>
              <a:buSzPct val="75000"/>
              <a:buChar char="•"/>
              <a:defRPr sz="7200"/>
            </a:pPr>
            <a:r>
              <a:rPr sz="6000" dirty="0"/>
              <a:t>You want to </a:t>
            </a:r>
            <a:r>
              <a:rPr sz="6000" b="1" dirty="0" smtClean="0"/>
              <a:t>share</a:t>
            </a:r>
            <a:endParaRPr sz="60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y first packag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My first package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# Verify that you can create a package with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dirty="0" err="1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reate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package 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 your Desktop</a:t>
            </a:r>
            <a:r>
              <a:rPr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create_package</a:t>
            </a:r>
            <a:r>
              <a:rPr dirty="0">
                <a:latin typeface="Consolas" panose="020B0609020204030204" pitchFamily="49" charset="0"/>
                <a:cs typeface="Consolas" panose="020B0609020204030204" pitchFamily="49" charset="0"/>
              </a:rPr>
              <a:t>("~/Desktop/</a:t>
            </a:r>
            <a:r>
              <a:rPr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</a:t>
            </a:r>
            <a:r>
              <a:rPr dirty="0" smtClean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endParaRPr lang="en-GB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on </a:t>
            </a:r>
            <a:r>
              <a:rPr lang="en-GB" dirty="0" err="1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RStudio.cloud</a:t>
            </a:r>
            <a:r>
              <a:rPr lang="en-GB" dirty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smtClean="0">
                <a:solidFill>
                  <a:schemeClr val="accent3">
                    <a:hueOff val="5855911"/>
                    <a:satOff val="-72794"/>
                    <a:lumOff val="7086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(create within main project)</a:t>
            </a:r>
          </a:p>
          <a:p>
            <a:r>
              <a:rPr lang="en-GB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usethis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create_package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smtClean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This </a:t>
            </a:r>
            <a:r>
              <a:rPr lang="en-GB" dirty="0" smtClean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will create a new R project and start a new session.</a:t>
            </a:r>
          </a:p>
          <a:p>
            <a:endParaRPr lang="en-GB" dirty="0">
              <a:solidFill>
                <a:schemeClr val="tx1"/>
              </a:solidFill>
              <a:latin typeface="+mn-lt"/>
              <a:cs typeface="Consolas" panose="020B0609020204030204" pitchFamily="49" charset="0"/>
            </a:endParaRPr>
          </a:p>
          <a:p>
            <a:r>
              <a:rPr dirty="0" smtClean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What </a:t>
            </a:r>
            <a:r>
              <a:rPr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other files and directories are created</a:t>
            </a:r>
            <a:r>
              <a:rPr dirty="0" smtClean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?</a:t>
            </a:r>
            <a:endParaRPr lang="en-GB" dirty="0" smtClean="0">
              <a:solidFill>
                <a:schemeClr val="tx1"/>
              </a:solidFill>
              <a:latin typeface="+mn-lt"/>
              <a:cs typeface="Consolas" panose="020B0609020204030204" pitchFamily="49" charset="0"/>
            </a:endParaRPr>
          </a:p>
          <a:p>
            <a:endParaRPr lang="en-GB"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  <a:p>
            <a:endParaRPr dirty="0">
              <a:solidFill>
                <a:schemeClr val="accent3">
                  <a:hueOff val="5855911"/>
                  <a:satOff val="-72794"/>
                  <a:lumOff val="7086"/>
                </a:schemeClr>
              </a:solidFill>
            </a:endParaRPr>
          </a:p>
        </p:txBody>
      </p:sp>
      <p:sp>
        <p:nvSpPr>
          <p:cNvPr id="126" name="Your tur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-9935710"/>
              <a:satOff val="-80396"/>
              <a:lumOff val="-17077"/>
            </a:schemeClr>
          </a:solidFill>
          <a:ln w="25400">
            <a:solidFill>
              <a:schemeClr val="accent1">
                <a:hueOff val="-9935710"/>
                <a:satOff val="-80396"/>
                <a:lumOff val="-17077"/>
              </a:schemeClr>
            </a:solidFill>
          </a:ln>
        </p:spPr>
        <p:txBody>
          <a:bodyPr/>
          <a:lstStyle>
            <a:lvl1pPr>
              <a:spcBef>
                <a:spcPts val="2400"/>
              </a:spcBef>
              <a:defRPr>
                <a:solidFill>
                  <a:schemeClr val="accent4">
                    <a:hueOff val="1914119"/>
                    <a:satOff val="-50363"/>
                    <a:lumOff val="49342"/>
                  </a:schemeClr>
                </a:solidFill>
              </a:defRPr>
            </a:lvl1pPr>
          </a:lstStyle>
          <a:p>
            <a:r>
              <a:t>Your turn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Custom 1">
      <a:dk1>
        <a:srgbClr val="3F3A2D"/>
      </a:dk1>
      <a:lt1>
        <a:srgbClr val="121F3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FF0000"/>
      </a:hlink>
      <a:folHlink>
        <a:srgbClr val="FF00FF"/>
      </a:folHlink>
    </a:clrScheme>
    <a:fontScheme name="White">
      <a:majorFont>
        <a:latin typeface="Verlag Condensed"/>
        <a:ea typeface="Verlag Condensed"/>
        <a:cs typeface="Verlag Condensed"/>
      </a:majorFont>
      <a:minorFont>
        <a:latin typeface="Verlag Condensed"/>
        <a:ea typeface="Verlag Condensed"/>
        <a:cs typeface="Verlag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29711"/>
          </a:srgbClr>
        </a:solidFill>
        <a:ln w="254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erlag Condensed"/>
        <a:ea typeface="Verlag Condensed"/>
        <a:cs typeface="Verlag Condensed"/>
      </a:majorFont>
      <a:minorFont>
        <a:latin typeface="Verlag Condensed"/>
        <a:ea typeface="Verlag Condensed"/>
        <a:cs typeface="Verlag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29711"/>
          </a:srgbClr>
        </a:solidFill>
        <a:ln w="254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>
              <a:hueOff val="-9935710"/>
              <a:satOff val="-80396"/>
              <a:lumOff val="-17077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>
                <a:hueOff val="-9935710"/>
                <a:satOff val="-80396"/>
                <a:lumOff val="-17077"/>
              </a:schemeClr>
            </a:solidFill>
            <a:effectLst/>
            <a:uFillTx/>
            <a:latin typeface="+mn-lt"/>
            <a:ea typeface="+mn-ea"/>
            <a:cs typeface="+mn-cs"/>
            <a:sym typeface="Verlag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2705</Words>
  <Application>Microsoft Office PowerPoint</Application>
  <PresentationFormat>Custom</PresentationFormat>
  <Paragraphs>551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White</vt:lpstr>
      <vt:lpstr>Upgrade your workflow with a custom package</vt:lpstr>
      <vt:lpstr>Setup</vt:lpstr>
      <vt:lpstr>Preliminaries</vt:lpstr>
      <vt:lpstr>Introductions</vt:lpstr>
      <vt:lpstr>The material is mostly drawn from</vt:lpstr>
      <vt:lpstr>Your turn</vt:lpstr>
      <vt:lpstr>Why make a package?</vt:lpstr>
      <vt:lpstr>My first package</vt:lpstr>
      <vt:lpstr>Your turn</vt:lpstr>
      <vt:lpstr>What happens we run create_package()?</vt:lpstr>
      <vt:lpstr>RStudio helpers: build (&amp; git) menus</vt:lpstr>
      <vt:lpstr>DESCRIPTION</vt:lpstr>
      <vt:lpstr>Development workflow</vt:lpstr>
      <vt:lpstr>How is developing a package same / different from developing a script?</vt:lpstr>
      <vt:lpstr>PowerPoint Presentation</vt:lpstr>
      <vt:lpstr>PowerPoint Presentation</vt:lpstr>
      <vt:lpstr>PowerPoint Presentation</vt:lpstr>
      <vt:lpstr>PowerPoint Presentation</vt:lpstr>
      <vt:lpstr>Basic workflow</vt:lpstr>
      <vt:lpstr>Your turn</vt:lpstr>
      <vt:lpstr>Testing workflow</vt:lpstr>
      <vt:lpstr>Example: add columns to a data frame</vt:lpstr>
      <vt:lpstr>Common workflow</vt:lpstr>
      <vt:lpstr>Two challenges</vt:lpstr>
      <vt:lpstr>We need a better workflow!</vt:lpstr>
      <vt:lpstr>Testing workflow</vt:lpstr>
      <vt:lpstr>Adding tests using testthat</vt:lpstr>
      <vt:lpstr>Key idea of unit testing is to automate!</vt:lpstr>
      <vt:lpstr>And this automation must follow conventions</vt:lpstr>
      <vt:lpstr>Tests are organised in three layers</vt:lpstr>
      <vt:lpstr>Four expectations cover 90% of cases</vt:lpstr>
      <vt:lpstr>Practice the workflow</vt:lpstr>
      <vt:lpstr>Function documentation with roxygen2</vt:lpstr>
      <vt:lpstr>You write specially formatted comments in .R</vt:lpstr>
      <vt:lpstr>You write specially formatted comments in .R</vt:lpstr>
      <vt:lpstr>roxygen2 translates to .Rd</vt:lpstr>
      <vt:lpstr>PowerPoint Presentation</vt:lpstr>
      <vt:lpstr>The description block</vt:lpstr>
      <vt:lpstr>Use markdown for formatting</vt:lpstr>
      <vt:lpstr>There are five tags you’ll use for most functions</vt:lpstr>
      <vt:lpstr>RStudio helps you remember</vt:lpstr>
      <vt:lpstr>Documentation workflow</vt:lpstr>
      <vt:lpstr>Documentation workflow</vt:lpstr>
      <vt:lpstr>Documentation workflow 2</vt:lpstr>
      <vt:lpstr>Your turn</vt:lpstr>
      <vt:lpstr>Package documentation</vt:lpstr>
      <vt:lpstr>Vignettes</vt:lpstr>
      <vt:lpstr>Vignette = Rmarkdown + special metadata</vt:lpstr>
      <vt:lpstr>Vignette workflow</vt:lpstr>
      <vt:lpstr>Other documentation</vt:lpstr>
      <vt:lpstr>Dependencies</vt:lpstr>
      <vt:lpstr>Imported package</vt:lpstr>
      <vt:lpstr>Suggested package</vt:lpstr>
      <vt:lpstr>You might get tired of using :: all the time</vt:lpstr>
      <vt:lpstr>You can import the required functions</vt:lpstr>
      <vt:lpstr>NAMESPACE</vt:lpstr>
      <vt:lpstr>A namespace splits functions into two classes</vt:lpstr>
      <vt:lpstr>R CMD check</vt:lpstr>
      <vt:lpstr>Checking for common problems</vt:lpstr>
      <vt:lpstr>Example check output (truncated)</vt:lpstr>
      <vt:lpstr>Example check summary (end of output)</vt:lpstr>
      <vt:lpstr>Your turn</vt:lpstr>
      <vt:lpstr>Learning more</vt:lpstr>
      <vt:lpstr>Further topics</vt:lpstr>
      <vt:lpstr>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coding workshop</dc:title>
  <dc:creator>hturner</dc:creator>
  <cp:lastModifiedBy>hturner</cp:lastModifiedBy>
  <cp:revision>45</cp:revision>
  <dcterms:modified xsi:type="dcterms:W3CDTF">2018-06-23T08:23:51Z</dcterms:modified>
</cp:coreProperties>
</file>